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7" r:id="rId2"/>
    <p:sldId id="1197" r:id="rId3"/>
    <p:sldId id="317" r:id="rId4"/>
    <p:sldId id="303" r:id="rId5"/>
    <p:sldId id="316" r:id="rId6"/>
    <p:sldId id="286" r:id="rId7"/>
    <p:sldId id="1200" r:id="rId8"/>
    <p:sldId id="288" r:id="rId9"/>
    <p:sldId id="1211" r:id="rId10"/>
    <p:sldId id="1210" r:id="rId11"/>
    <p:sldId id="287" r:id="rId12"/>
    <p:sldId id="1203" r:id="rId13"/>
    <p:sldId id="1204" r:id="rId14"/>
    <p:sldId id="298" r:id="rId15"/>
    <p:sldId id="1208" r:id="rId16"/>
    <p:sldId id="1206" r:id="rId17"/>
    <p:sldId id="1212" r:id="rId18"/>
    <p:sldId id="1213" r:id="rId1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9CD5F2"/>
    <a:srgbClr val="FECC99"/>
    <a:srgbClr val="FEE6CC"/>
    <a:srgbClr val="CCDFDB"/>
    <a:srgbClr val="E5F0EC"/>
    <a:srgbClr val="D7E59A"/>
    <a:srgbClr val="EBF1CB"/>
    <a:srgbClr val="CDD5E0"/>
    <a:srgbClr val="E6E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 autoAdjust="0"/>
    <p:restoredTop sz="81564" autoAdjust="0"/>
  </p:normalViewPr>
  <p:slideViewPr>
    <p:cSldViewPr snapToGrid="0" snapToObjects="1">
      <p:cViewPr varScale="1">
        <p:scale>
          <a:sx n="100" d="100"/>
          <a:sy n="100" d="100"/>
        </p:scale>
        <p:origin x="9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E12004-157B-024D-9555-432D262FFA98}" type="doc">
      <dgm:prSet loTypeId="urn:microsoft.com/office/officeart/2005/8/layout/process4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3CF5312-A88F-104C-985E-829CDEE8AD0F}">
      <dgm:prSet phldrT="[Text]"/>
      <dgm:spPr/>
      <dgm:t>
        <a:bodyPr/>
        <a:lstStyle/>
        <a:p>
          <a:r>
            <a:rPr lang="en-US" dirty="0"/>
            <a:t>Load and plot experimental data</a:t>
          </a:r>
        </a:p>
      </dgm:t>
    </dgm:pt>
    <dgm:pt modelId="{077745F5-44B9-084D-B143-B518F3738324}" type="parTrans" cxnId="{8CF388DA-0639-F54A-96A3-CA9A4D92F7A4}">
      <dgm:prSet/>
      <dgm:spPr/>
      <dgm:t>
        <a:bodyPr/>
        <a:lstStyle/>
        <a:p>
          <a:endParaRPr lang="en-US"/>
        </a:p>
      </dgm:t>
    </dgm:pt>
    <dgm:pt modelId="{72D6615C-E4B0-1F4C-AD97-0A258A1B364B}" type="sibTrans" cxnId="{8CF388DA-0639-F54A-96A3-CA9A4D92F7A4}">
      <dgm:prSet/>
      <dgm:spPr/>
      <dgm:t>
        <a:bodyPr/>
        <a:lstStyle/>
        <a:p>
          <a:endParaRPr lang="en-US"/>
        </a:p>
      </dgm:t>
    </dgm:pt>
    <dgm:pt modelId="{FC99777A-139B-A742-AD15-D8BFC44F9417}">
      <dgm:prSet phldrT="[Text]"/>
      <dgm:spPr/>
      <dgm:t>
        <a:bodyPr/>
        <a:lstStyle/>
        <a:p>
          <a:r>
            <a:rPr lang="en-US" dirty="0"/>
            <a:t>Define a model (form and structure factor) with parameters </a:t>
          </a:r>
        </a:p>
      </dgm:t>
    </dgm:pt>
    <dgm:pt modelId="{57977101-A5F6-E64C-A1F9-A006FB8D1136}" type="parTrans" cxnId="{58E835C5-8FB4-BA47-B1CF-8CEEFD10921B}">
      <dgm:prSet/>
      <dgm:spPr/>
      <dgm:t>
        <a:bodyPr/>
        <a:lstStyle/>
        <a:p>
          <a:endParaRPr lang="en-US"/>
        </a:p>
      </dgm:t>
    </dgm:pt>
    <dgm:pt modelId="{7603FF33-E7CB-3444-B5F1-8A06531FB8E0}" type="sibTrans" cxnId="{58E835C5-8FB4-BA47-B1CF-8CEEFD10921B}">
      <dgm:prSet/>
      <dgm:spPr/>
      <dgm:t>
        <a:bodyPr/>
        <a:lstStyle/>
        <a:p>
          <a:endParaRPr lang="en-US"/>
        </a:p>
      </dgm:t>
    </dgm:pt>
    <dgm:pt modelId="{229CF8FD-F51C-094A-90FF-9F1B43DD2574}">
      <dgm:prSet phldrT="[Text]"/>
      <dgm:spPr/>
      <dgm:t>
        <a:bodyPr/>
        <a:lstStyle/>
        <a:p>
          <a:r>
            <a:rPr lang="en-US" dirty="0"/>
            <a:t>Fit the parameters so that model matches experimental data </a:t>
          </a:r>
        </a:p>
      </dgm:t>
    </dgm:pt>
    <dgm:pt modelId="{DC66F942-2465-184E-A958-887A8143B679}" type="parTrans" cxnId="{5A28682D-006D-1545-98AB-614F0DE2C59B}">
      <dgm:prSet/>
      <dgm:spPr/>
      <dgm:t>
        <a:bodyPr/>
        <a:lstStyle/>
        <a:p>
          <a:endParaRPr lang="en-US"/>
        </a:p>
      </dgm:t>
    </dgm:pt>
    <dgm:pt modelId="{F490ECA7-18EC-5140-B88A-E1C92A8407E9}" type="sibTrans" cxnId="{5A28682D-006D-1545-98AB-614F0DE2C59B}">
      <dgm:prSet/>
      <dgm:spPr/>
      <dgm:t>
        <a:bodyPr/>
        <a:lstStyle/>
        <a:p>
          <a:endParaRPr lang="en-US"/>
        </a:p>
      </dgm:t>
    </dgm:pt>
    <dgm:pt modelId="{9F745ECF-7F7C-7741-894B-3A92DA48E1C9}">
      <dgm:prSet/>
      <dgm:spPr/>
      <dgm:t>
        <a:bodyPr/>
        <a:lstStyle/>
        <a:p>
          <a:r>
            <a:rPr lang="en-US" dirty="0"/>
            <a:t>Draw scientific conclusions and publish results!</a:t>
          </a:r>
        </a:p>
      </dgm:t>
    </dgm:pt>
    <dgm:pt modelId="{36FB4827-C65B-334D-87E0-D0E10A31A7B3}" type="parTrans" cxnId="{161B65E3-2884-DB45-B813-B6121C9D70F0}">
      <dgm:prSet/>
      <dgm:spPr/>
      <dgm:t>
        <a:bodyPr/>
        <a:lstStyle/>
        <a:p>
          <a:endParaRPr lang="en-US"/>
        </a:p>
      </dgm:t>
    </dgm:pt>
    <dgm:pt modelId="{7B913EF1-7797-BE4B-ADD6-C41C1B5A0741}" type="sibTrans" cxnId="{161B65E3-2884-DB45-B813-B6121C9D70F0}">
      <dgm:prSet/>
      <dgm:spPr/>
      <dgm:t>
        <a:bodyPr/>
        <a:lstStyle/>
        <a:p>
          <a:endParaRPr lang="en-US"/>
        </a:p>
      </dgm:t>
    </dgm:pt>
    <dgm:pt modelId="{E3EA1AED-44C3-D34B-A367-9676CF41C729}" type="pres">
      <dgm:prSet presAssocID="{99E12004-157B-024D-9555-432D262FFA98}" presName="Name0" presStyleCnt="0">
        <dgm:presLayoutVars>
          <dgm:dir/>
          <dgm:animLvl val="lvl"/>
          <dgm:resizeHandles val="exact"/>
        </dgm:presLayoutVars>
      </dgm:prSet>
      <dgm:spPr/>
    </dgm:pt>
    <dgm:pt modelId="{BA227235-BFB1-3645-864A-4AC88FC265A8}" type="pres">
      <dgm:prSet presAssocID="{9F745ECF-7F7C-7741-894B-3A92DA48E1C9}" presName="boxAndChildren" presStyleCnt="0"/>
      <dgm:spPr/>
    </dgm:pt>
    <dgm:pt modelId="{37EA9997-7772-A743-9663-0EAC732BFFD9}" type="pres">
      <dgm:prSet presAssocID="{9F745ECF-7F7C-7741-894B-3A92DA48E1C9}" presName="parentTextBox" presStyleLbl="node1" presStyleIdx="0" presStyleCnt="4"/>
      <dgm:spPr/>
    </dgm:pt>
    <dgm:pt modelId="{8F781E8C-19D5-8D4D-9279-B681A1C0184A}" type="pres">
      <dgm:prSet presAssocID="{F490ECA7-18EC-5140-B88A-E1C92A8407E9}" presName="sp" presStyleCnt="0"/>
      <dgm:spPr/>
    </dgm:pt>
    <dgm:pt modelId="{657E1925-496F-E042-90D4-79C1DE30856B}" type="pres">
      <dgm:prSet presAssocID="{229CF8FD-F51C-094A-90FF-9F1B43DD2574}" presName="arrowAndChildren" presStyleCnt="0"/>
      <dgm:spPr/>
    </dgm:pt>
    <dgm:pt modelId="{B81EAD10-1406-BD4B-9A7F-761E2DB202A4}" type="pres">
      <dgm:prSet presAssocID="{229CF8FD-F51C-094A-90FF-9F1B43DD2574}" presName="parentTextArrow" presStyleLbl="node1" presStyleIdx="1" presStyleCnt="4"/>
      <dgm:spPr/>
    </dgm:pt>
    <dgm:pt modelId="{48BDF82F-2D5F-FD4A-B00B-5EBD51D04659}" type="pres">
      <dgm:prSet presAssocID="{7603FF33-E7CB-3444-B5F1-8A06531FB8E0}" presName="sp" presStyleCnt="0"/>
      <dgm:spPr/>
    </dgm:pt>
    <dgm:pt modelId="{54513FF3-CB3B-0B41-9DF1-1ACA50310CD6}" type="pres">
      <dgm:prSet presAssocID="{FC99777A-139B-A742-AD15-D8BFC44F9417}" presName="arrowAndChildren" presStyleCnt="0"/>
      <dgm:spPr/>
    </dgm:pt>
    <dgm:pt modelId="{43FB77D2-1B9D-D044-9F45-018D9A205AE7}" type="pres">
      <dgm:prSet presAssocID="{FC99777A-139B-A742-AD15-D8BFC44F9417}" presName="parentTextArrow" presStyleLbl="node1" presStyleIdx="2" presStyleCnt="4"/>
      <dgm:spPr/>
    </dgm:pt>
    <dgm:pt modelId="{9F1BE39D-1BAF-894D-95E6-F570AFB65BE3}" type="pres">
      <dgm:prSet presAssocID="{72D6615C-E4B0-1F4C-AD97-0A258A1B364B}" presName="sp" presStyleCnt="0"/>
      <dgm:spPr/>
    </dgm:pt>
    <dgm:pt modelId="{8EDA6FEC-9305-E644-8173-4B63B36591DA}" type="pres">
      <dgm:prSet presAssocID="{53CF5312-A88F-104C-985E-829CDEE8AD0F}" presName="arrowAndChildren" presStyleCnt="0"/>
      <dgm:spPr/>
    </dgm:pt>
    <dgm:pt modelId="{AB07246D-5616-F745-A60F-562705EBF5F6}" type="pres">
      <dgm:prSet presAssocID="{53CF5312-A88F-104C-985E-829CDEE8AD0F}" presName="parentTextArrow" presStyleLbl="node1" presStyleIdx="3" presStyleCnt="4" custLinFactNeighborX="-3337" custLinFactNeighborY="-221"/>
      <dgm:spPr/>
    </dgm:pt>
  </dgm:ptLst>
  <dgm:cxnLst>
    <dgm:cxn modelId="{E5161718-50CE-0C4E-8F31-E4DDF4A8CED7}" type="presOf" srcId="{9F745ECF-7F7C-7741-894B-3A92DA48E1C9}" destId="{37EA9997-7772-A743-9663-0EAC732BFFD9}" srcOrd="0" destOrd="0" presId="urn:microsoft.com/office/officeart/2005/8/layout/process4"/>
    <dgm:cxn modelId="{5A28682D-006D-1545-98AB-614F0DE2C59B}" srcId="{99E12004-157B-024D-9555-432D262FFA98}" destId="{229CF8FD-F51C-094A-90FF-9F1B43DD2574}" srcOrd="2" destOrd="0" parTransId="{DC66F942-2465-184E-A958-887A8143B679}" sibTransId="{F490ECA7-18EC-5140-B88A-E1C92A8407E9}"/>
    <dgm:cxn modelId="{AAD63C64-5671-C241-A7E3-D7D039D78810}" type="presOf" srcId="{53CF5312-A88F-104C-985E-829CDEE8AD0F}" destId="{AB07246D-5616-F745-A60F-562705EBF5F6}" srcOrd="0" destOrd="0" presId="urn:microsoft.com/office/officeart/2005/8/layout/process4"/>
    <dgm:cxn modelId="{8AFE24A2-4DCF-B544-87EC-108890CC6DC8}" type="presOf" srcId="{FC99777A-139B-A742-AD15-D8BFC44F9417}" destId="{43FB77D2-1B9D-D044-9F45-018D9A205AE7}" srcOrd="0" destOrd="0" presId="urn:microsoft.com/office/officeart/2005/8/layout/process4"/>
    <dgm:cxn modelId="{58E835C5-8FB4-BA47-B1CF-8CEEFD10921B}" srcId="{99E12004-157B-024D-9555-432D262FFA98}" destId="{FC99777A-139B-A742-AD15-D8BFC44F9417}" srcOrd="1" destOrd="0" parTransId="{57977101-A5F6-E64C-A1F9-A006FB8D1136}" sibTransId="{7603FF33-E7CB-3444-B5F1-8A06531FB8E0}"/>
    <dgm:cxn modelId="{8E5981C9-B13C-BD49-A654-51C2F39A43A5}" type="presOf" srcId="{229CF8FD-F51C-094A-90FF-9F1B43DD2574}" destId="{B81EAD10-1406-BD4B-9A7F-761E2DB202A4}" srcOrd="0" destOrd="0" presId="urn:microsoft.com/office/officeart/2005/8/layout/process4"/>
    <dgm:cxn modelId="{8CF388DA-0639-F54A-96A3-CA9A4D92F7A4}" srcId="{99E12004-157B-024D-9555-432D262FFA98}" destId="{53CF5312-A88F-104C-985E-829CDEE8AD0F}" srcOrd="0" destOrd="0" parTransId="{077745F5-44B9-084D-B143-B518F3738324}" sibTransId="{72D6615C-E4B0-1F4C-AD97-0A258A1B364B}"/>
    <dgm:cxn modelId="{161B65E3-2884-DB45-B813-B6121C9D70F0}" srcId="{99E12004-157B-024D-9555-432D262FFA98}" destId="{9F745ECF-7F7C-7741-894B-3A92DA48E1C9}" srcOrd="3" destOrd="0" parTransId="{36FB4827-C65B-334D-87E0-D0E10A31A7B3}" sibTransId="{7B913EF1-7797-BE4B-ADD6-C41C1B5A0741}"/>
    <dgm:cxn modelId="{3CD1F0EC-385B-D444-B086-2C8C5AD3A1FE}" type="presOf" srcId="{99E12004-157B-024D-9555-432D262FFA98}" destId="{E3EA1AED-44C3-D34B-A367-9676CF41C729}" srcOrd="0" destOrd="0" presId="urn:microsoft.com/office/officeart/2005/8/layout/process4"/>
    <dgm:cxn modelId="{05C18C02-055D-4042-B656-6A89E4387D8E}" type="presParOf" srcId="{E3EA1AED-44C3-D34B-A367-9676CF41C729}" destId="{BA227235-BFB1-3645-864A-4AC88FC265A8}" srcOrd="0" destOrd="0" presId="urn:microsoft.com/office/officeart/2005/8/layout/process4"/>
    <dgm:cxn modelId="{99C87C66-B8AA-BB40-85CB-8C3CAEB436AA}" type="presParOf" srcId="{BA227235-BFB1-3645-864A-4AC88FC265A8}" destId="{37EA9997-7772-A743-9663-0EAC732BFFD9}" srcOrd="0" destOrd="0" presId="urn:microsoft.com/office/officeart/2005/8/layout/process4"/>
    <dgm:cxn modelId="{238DF76C-BCEE-8543-B471-B2F980089EE7}" type="presParOf" srcId="{E3EA1AED-44C3-D34B-A367-9676CF41C729}" destId="{8F781E8C-19D5-8D4D-9279-B681A1C0184A}" srcOrd="1" destOrd="0" presId="urn:microsoft.com/office/officeart/2005/8/layout/process4"/>
    <dgm:cxn modelId="{5AC08235-A8AB-D443-9603-6C189030803D}" type="presParOf" srcId="{E3EA1AED-44C3-D34B-A367-9676CF41C729}" destId="{657E1925-496F-E042-90D4-79C1DE30856B}" srcOrd="2" destOrd="0" presId="urn:microsoft.com/office/officeart/2005/8/layout/process4"/>
    <dgm:cxn modelId="{25002AA3-B40C-E649-AF97-9D379CD1E120}" type="presParOf" srcId="{657E1925-496F-E042-90D4-79C1DE30856B}" destId="{B81EAD10-1406-BD4B-9A7F-761E2DB202A4}" srcOrd="0" destOrd="0" presId="urn:microsoft.com/office/officeart/2005/8/layout/process4"/>
    <dgm:cxn modelId="{2BC129B8-1761-D34F-A91E-EEBDE8BFAE65}" type="presParOf" srcId="{E3EA1AED-44C3-D34B-A367-9676CF41C729}" destId="{48BDF82F-2D5F-FD4A-B00B-5EBD51D04659}" srcOrd="3" destOrd="0" presId="urn:microsoft.com/office/officeart/2005/8/layout/process4"/>
    <dgm:cxn modelId="{D877623F-348A-5744-B0A9-98C8089753EF}" type="presParOf" srcId="{E3EA1AED-44C3-D34B-A367-9676CF41C729}" destId="{54513FF3-CB3B-0B41-9DF1-1ACA50310CD6}" srcOrd="4" destOrd="0" presId="urn:microsoft.com/office/officeart/2005/8/layout/process4"/>
    <dgm:cxn modelId="{B90BE520-07F7-8440-A0F8-EA3C1A010D26}" type="presParOf" srcId="{54513FF3-CB3B-0B41-9DF1-1ACA50310CD6}" destId="{43FB77D2-1B9D-D044-9F45-018D9A205AE7}" srcOrd="0" destOrd="0" presId="urn:microsoft.com/office/officeart/2005/8/layout/process4"/>
    <dgm:cxn modelId="{0358A8CC-12D3-564A-A7BA-C783A48BB6C6}" type="presParOf" srcId="{E3EA1AED-44C3-D34B-A367-9676CF41C729}" destId="{9F1BE39D-1BAF-894D-95E6-F570AFB65BE3}" srcOrd="5" destOrd="0" presId="urn:microsoft.com/office/officeart/2005/8/layout/process4"/>
    <dgm:cxn modelId="{9EB87FEE-1777-9644-890F-044F0F94CA78}" type="presParOf" srcId="{E3EA1AED-44C3-D34B-A367-9676CF41C729}" destId="{8EDA6FEC-9305-E644-8173-4B63B36591DA}" srcOrd="6" destOrd="0" presId="urn:microsoft.com/office/officeart/2005/8/layout/process4"/>
    <dgm:cxn modelId="{9633B821-46CF-9D49-BAA7-C251A25C6641}" type="presParOf" srcId="{8EDA6FEC-9305-E644-8173-4B63B36591DA}" destId="{AB07246D-5616-F745-A60F-562705EBF5F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A9997-7772-A743-9663-0EAC732BFFD9}">
      <dsp:nvSpPr>
        <dsp:cNvPr id="0" name=""/>
        <dsp:cNvSpPr/>
      </dsp:nvSpPr>
      <dsp:spPr>
        <a:xfrm>
          <a:off x="0" y="3138984"/>
          <a:ext cx="7540400" cy="6867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Draw scientific conclusions and publish results!</a:t>
          </a:r>
        </a:p>
      </dsp:txBody>
      <dsp:txXfrm>
        <a:off x="0" y="3138984"/>
        <a:ext cx="7540400" cy="686733"/>
      </dsp:txXfrm>
    </dsp:sp>
    <dsp:sp modelId="{B81EAD10-1406-BD4B-9A7F-761E2DB202A4}">
      <dsp:nvSpPr>
        <dsp:cNvPr id="0" name=""/>
        <dsp:cNvSpPr/>
      </dsp:nvSpPr>
      <dsp:spPr>
        <a:xfrm rot="10800000">
          <a:off x="0" y="2093090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Fit the parameters so that model matches experimental data </a:t>
          </a:r>
        </a:p>
      </dsp:txBody>
      <dsp:txXfrm rot="10800000">
        <a:off x="0" y="2093090"/>
        <a:ext cx="7540400" cy="686284"/>
      </dsp:txXfrm>
    </dsp:sp>
    <dsp:sp modelId="{43FB77D2-1B9D-D044-9F45-018D9A205AE7}">
      <dsp:nvSpPr>
        <dsp:cNvPr id="0" name=""/>
        <dsp:cNvSpPr/>
      </dsp:nvSpPr>
      <dsp:spPr>
        <a:xfrm rot="10800000">
          <a:off x="0" y="1047195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Define a model (form and structure factor) with parameters </a:t>
          </a:r>
        </a:p>
      </dsp:txBody>
      <dsp:txXfrm rot="10800000">
        <a:off x="0" y="1047195"/>
        <a:ext cx="7540400" cy="686284"/>
      </dsp:txXfrm>
    </dsp:sp>
    <dsp:sp modelId="{AB07246D-5616-F745-A60F-562705EBF5F6}">
      <dsp:nvSpPr>
        <dsp:cNvPr id="0" name=""/>
        <dsp:cNvSpPr/>
      </dsp:nvSpPr>
      <dsp:spPr>
        <a:xfrm rot="10800000">
          <a:off x="0" y="0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Load and plot experimental data</a:t>
          </a:r>
        </a:p>
      </dsp:txBody>
      <dsp:txXfrm rot="10800000">
        <a:off x="0" y="0"/>
        <a:ext cx="7540400" cy="686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16F17-FF12-814E-936A-620B3383A43B}" type="datetimeFigureOut">
              <a:rPr lang="sv-SE" smtClean="0"/>
              <a:t>2023-08-23</a:t>
            </a:fld>
            <a:endParaRPr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E5A434-646A-2746-9BDC-885B2382B33E}" type="slidenum">
              <a:rPr lang="sv-SE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822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4932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794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2376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5105BBA5-0B01-43EB-96EC-725AF28E5A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B3141B3-566C-47FF-8C29-67289995D2FA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B965145F-CDA4-4965-A7C5-ACBA593934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3069" y="1048935"/>
            <a:ext cx="8872165" cy="47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257EF3A0-7A71-4641-A0F6-DA70CC1395D6}" type="datetime1">
              <a:rPr lang="sv-SE" smtClean="0"/>
              <a:t>2023-08-23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8" name="Platshållare för tabell 7">
            <a:extLst>
              <a:ext uri="{FF2B5EF4-FFF2-40B4-BE49-F238E27FC236}">
                <a16:creationId xmlns:a16="http://schemas.microsoft.com/office/drawing/2014/main" id="{489D1BD7-202A-4115-BE6C-1B053CFFDE1E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1103313" y="1614488"/>
            <a:ext cx="9359900" cy="44069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table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518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1103708" y="265372"/>
            <a:ext cx="9360001" cy="657340"/>
          </a:xfrm>
          <a:prstGeom prst="rect">
            <a:avLst/>
          </a:prstGeom>
        </p:spPr>
        <p:txBody>
          <a:bodyPr lIns="18000" tIns="18000" rIns="18000" bIns="18000">
            <a:normAutofit/>
          </a:bodyPr>
          <a:lstStyle/>
          <a:p>
            <a:r>
              <a:t>Title Text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57471" y="6542262"/>
            <a:ext cx="221021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94399" y="1562399"/>
            <a:ext cx="4993787" cy="47680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Platshållare för text 13"/>
          <p:cNvSpPr>
            <a:spLocks noGrp="1"/>
          </p:cNvSpPr>
          <p:nvPr>
            <p:ph type="body" sz="quarter" idx="13"/>
          </p:nvPr>
        </p:nvSpPr>
        <p:spPr>
          <a:xfrm>
            <a:off x="1103708" y="931026"/>
            <a:ext cx="9360001" cy="507076"/>
          </a:xfrm>
          <a:prstGeom prst="rect">
            <a:avLst/>
          </a:prstGeom>
        </p:spPr>
        <p:txBody>
          <a:bodyPr lIns="18000" tIns="18000" rIns="18000" bIns="18000">
            <a:norm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64" name="Rektangel 14"/>
          <p:cNvSpPr/>
          <p:nvPr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5" name="Bildobjekt 15" descr="Bildobjekt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10" y="417442"/>
            <a:ext cx="826395" cy="8001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745492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>
            <a:extLst>
              <a:ext uri="{FF2B5EF4-FFF2-40B4-BE49-F238E27FC236}">
                <a16:creationId xmlns:a16="http://schemas.microsoft.com/office/drawing/2014/main" id="{576DC40F-55C4-384F-A14E-20FF4C53AB90}"/>
              </a:ext>
            </a:extLst>
          </p:cNvPr>
          <p:cNvSpPr/>
          <p:nvPr userDrawn="1"/>
        </p:nvSpPr>
        <p:spPr>
          <a:xfrm>
            <a:off x="0" y="0"/>
            <a:ext cx="12192000" cy="1434354"/>
          </a:xfrm>
          <a:prstGeom prst="rect">
            <a:avLst/>
          </a:prstGeom>
          <a:solidFill>
            <a:srgbClr val="009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46646"/>
            <a:ext cx="9518848" cy="562074"/>
          </a:xfrm>
        </p:spPr>
        <p:txBody>
          <a:bodyPr lIns="90000" anchor="b">
            <a:noAutofit/>
          </a:bodyPr>
          <a:lstStyle>
            <a:lvl1pPr algn="l">
              <a:defRPr sz="3200" b="1" baseline="0"/>
            </a:lvl1pPr>
          </a:lstStyle>
          <a:p>
            <a:r>
              <a:rPr lang="sv-SE" noProof="0" dirty="0" err="1"/>
              <a:t>Headline</a:t>
            </a:r>
            <a:r>
              <a:rPr lang="sv-SE" noProof="0" dirty="0"/>
              <a:t>, </a:t>
            </a:r>
            <a:r>
              <a:rPr lang="sv-SE" noProof="0" dirty="0" err="1"/>
              <a:t>type</a:t>
            </a:r>
            <a:r>
              <a:rPr lang="sv-SE" noProof="0" dirty="0"/>
              <a:t> </a:t>
            </a:r>
            <a:r>
              <a:rPr lang="sv-SE" noProof="0" dirty="0" err="1"/>
              <a:t>Calibri</a:t>
            </a:r>
            <a:r>
              <a:rPr lang="sv-SE" noProof="0" dirty="0"/>
              <a:t>, </a:t>
            </a:r>
            <a:r>
              <a:rPr lang="sv-SE" noProof="0" dirty="0" err="1"/>
              <a:t>Size</a:t>
            </a:r>
            <a:r>
              <a:rPr lang="sv-SE" noProof="0" dirty="0"/>
              <a:t> 32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781000"/>
            <a:ext cx="10972800" cy="4345166"/>
          </a:xfrm>
        </p:spPr>
        <p:txBody>
          <a:bodyPr lIns="9000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noProof="0" dirty="0"/>
              <a:t>Avoid text less than 16 points.  Always use Calibri font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53336"/>
            <a:ext cx="3860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© European Spallation Source ERIC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53336"/>
            <a:ext cx="2844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115BC-487E-4422-894C-CB7CD3E7922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8011E48-F5AC-104B-BB7F-6322AAB1F2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797780"/>
            <a:ext cx="9518848" cy="590550"/>
          </a:xfrm>
        </p:spPr>
        <p:txBody>
          <a:bodyPr lIns="90000">
            <a:noAutofit/>
          </a:bodyPr>
          <a:lstStyle>
            <a:lvl1pPr marL="0" indent="0">
              <a:buNone/>
              <a:defRPr lang="sv-SE" sz="2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sv-SE" dirty="0" err="1"/>
              <a:t>Sub</a:t>
            </a:r>
            <a:r>
              <a:rPr lang="sv-SE" dirty="0"/>
              <a:t> </a:t>
            </a:r>
            <a:r>
              <a:rPr lang="sv-SE" dirty="0" err="1"/>
              <a:t>headline</a:t>
            </a:r>
            <a:r>
              <a:rPr lang="sv-SE" dirty="0"/>
              <a:t>, </a:t>
            </a:r>
            <a:r>
              <a:rPr lang="sv-SE" dirty="0" err="1"/>
              <a:t>type</a:t>
            </a:r>
            <a:r>
              <a:rPr lang="sv-SE" dirty="0"/>
              <a:t> </a:t>
            </a:r>
            <a:r>
              <a:rPr lang="sv-SE" dirty="0" err="1"/>
              <a:t>Calibri</a:t>
            </a:r>
            <a:r>
              <a:rPr lang="sv-SE" dirty="0"/>
              <a:t>, </a:t>
            </a:r>
            <a:r>
              <a:rPr lang="sv-SE" dirty="0" err="1"/>
              <a:t>Size</a:t>
            </a:r>
            <a:r>
              <a:rPr lang="sv-SE" dirty="0"/>
              <a:t> 24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2848" y="310896"/>
            <a:ext cx="1527048" cy="81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93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7F2A6-44A0-6744-9D0C-617EF56F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A3651-C918-3A48-8EF9-77763A58AD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2816D-2B1E-FF4E-983F-B93B24555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96AEE-5E2A-8447-B02A-BE7A36EBA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F97B-CE8D-3145-BE70-590AE3568F06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71FDD-3D24-5547-A40D-A08DAC93A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920F0-F180-A646-8619-A8E767411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E32D2-48AB-B440-BA86-0BA87E70AE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137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5917406D-4BE3-3B4C-BCFF-41B4F0FAB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365782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3" name="Platshållare för datum 3">
            <a:extLst>
              <a:ext uri="{FF2B5EF4-FFF2-40B4-BE49-F238E27FC236}">
                <a16:creationId xmlns:a16="http://schemas.microsoft.com/office/drawing/2014/main" id="{3E8E36C4-8565-B94E-A90D-FF5DD7F8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2023-08-23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0341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E7B1DDB-F4AA-4E8D-BD07-905FE45A55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4780BC8-191C-6D4B-93F3-54A06FD4F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5" y="1153621"/>
            <a:ext cx="8640000" cy="2387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1DF3056-F3A8-2949-876C-528413E34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0395" y="3883393"/>
            <a:ext cx="8640000" cy="921363"/>
          </a:xfrm>
          <a:prstGeom prst="rect">
            <a:avLst/>
          </a:prstGeom>
        </p:spPr>
        <p:txBody>
          <a:bodyPr lIns="9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C66F586-F662-4573-A59B-7D4EDD05A153}"/>
              </a:ext>
            </a:extLst>
          </p:cNvPr>
          <p:cNvSpPr/>
          <p:nvPr userDrawn="1"/>
        </p:nvSpPr>
        <p:spPr>
          <a:xfrm>
            <a:off x="-2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3193CED5-E020-4279-918D-055F43A918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5" name="Platshållare för text 14">
            <a:extLst>
              <a:ext uri="{FF2B5EF4-FFF2-40B4-BE49-F238E27FC236}">
                <a16:creationId xmlns:a16="http://schemas.microsoft.com/office/drawing/2014/main" id="{EA5DA2EE-60AD-41D0-96B0-DDF02E0AE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30395" y="5605695"/>
            <a:ext cx="6290892" cy="459883"/>
          </a:xfrm>
          <a:prstGeom prst="rect">
            <a:avLst/>
          </a:prstGeom>
        </p:spPr>
        <p:txBody>
          <a:bodyPr lIns="90000" tIns="18000" bIns="36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 strike="noStrike" cap="all" spc="1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presented by &lt;name nameson&gt;</a:t>
            </a:r>
          </a:p>
        </p:txBody>
      </p:sp>
      <p:sp>
        <p:nvSpPr>
          <p:cNvPr id="11" name="Platshållare för datum 3">
            <a:extLst>
              <a:ext uri="{FF2B5EF4-FFF2-40B4-BE49-F238E27FC236}">
                <a16:creationId xmlns:a16="http://schemas.microsoft.com/office/drawing/2014/main" id="{1D09AD65-1FD9-4184-BEE4-83A5D110341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930395" y="6117873"/>
            <a:ext cx="3215183" cy="459883"/>
          </a:xfrm>
        </p:spPr>
        <p:txBody>
          <a:bodyPr tIns="18000" bIns="18000" anchor="t" anchorCtr="0"/>
          <a:lstStyle>
            <a:lvl1pPr>
              <a:defRPr sz="1200" b="1">
                <a:solidFill>
                  <a:schemeClr val="bg1"/>
                </a:solidFill>
              </a:defRPr>
            </a:lvl1pPr>
          </a:lstStyle>
          <a:p>
            <a:fld id="{D18409B3-8719-45C7-BE20-BC56EA367BE6}" type="datetime1">
              <a:rPr lang="sv-SE" smtClean="0"/>
              <a:t>2023-08-23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0138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9BCCEAFE-E21B-43CF-80C4-FF01C3F9D4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A7548C-C5E5-4271-B49F-00D67235943B}" type="datetime1">
              <a:rPr lang="sv-SE" smtClean="0"/>
              <a:t>2023-08-23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6426DF26-09C3-4DAE-B43E-0C11D6A63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5C48DF05-1B09-4DA6-AC56-07304871CC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5647" y="1640719"/>
            <a:ext cx="10042073" cy="4375520"/>
          </a:xfrm>
        </p:spPr>
        <p:txBody>
          <a:bodyPr>
            <a:no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988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/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250D024A-8F85-4618-9506-0F493B263A92}"/>
              </a:ext>
            </a:extLst>
          </p:cNvPr>
          <p:cNvSpPr/>
          <p:nvPr userDrawn="1"/>
        </p:nvSpPr>
        <p:spPr>
          <a:xfrm>
            <a:off x="0" y="0"/>
            <a:ext cx="647771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28E18C2-A66E-436E-89DA-1C5D481CB4B4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712" y="0"/>
            <a:ext cx="5714288" cy="6858000"/>
          </a:xfrm>
          <a:solidFill>
            <a:srgbClr val="ECECEC"/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55DE042-7DE8-4583-986C-4082375307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0491" y="1051132"/>
            <a:ext cx="4255909" cy="829149"/>
          </a:xfrm>
        </p:spPr>
        <p:txBody>
          <a:bodyPr rIns="18000" anchor="b" anchorCtr="0"/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# (chapter)</a:t>
            </a:r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DC53C5B-9DC3-4646-B6B3-DD59404D44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0491" y="2169209"/>
            <a:ext cx="4255909" cy="2462613"/>
          </a:xfrm>
        </p:spPr>
        <p:txBody>
          <a:bodyPr rIns="18000" anchor="t" anchorCtr="0"/>
          <a:lstStyle>
            <a:lvl1pPr marL="0" indent="0">
              <a:spcBef>
                <a:spcPts val="0"/>
              </a:spcBef>
              <a:buFontTx/>
              <a:buNone/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25464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7665D16A-5F90-4B72-97CC-CB791922DCBB}" type="datetime1">
              <a:rPr lang="sv-SE" smtClean="0"/>
              <a:t>2023-08-23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BA21051E-3C35-41FB-8E6B-797DB8F269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692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0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D1340339-53BC-4E33-8BD6-3CA286BDE3E6}" type="datetime1">
              <a:rPr lang="sv-SE" smtClean="0"/>
              <a:t>2023-08-23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3" name="Platshållare för innehåll 2">
            <a:extLst>
              <a:ext uri="{FF2B5EF4-FFF2-40B4-BE49-F238E27FC236}">
                <a16:creationId xmlns:a16="http://schemas.microsoft.com/office/drawing/2014/main" id="{B2D0E559-A900-41F3-93C5-387A7764A15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05297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7" name="Platshållare för innehåll 2">
            <a:extLst>
              <a:ext uri="{FF2B5EF4-FFF2-40B4-BE49-F238E27FC236}">
                <a16:creationId xmlns:a16="http://schemas.microsoft.com/office/drawing/2014/main" id="{E4E99B3B-ADB3-4D1A-9A7F-AA1B8528E6C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16194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766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16B191E2-1C71-4B4C-B562-DD793673C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73813" y="1562100"/>
            <a:ext cx="4994275" cy="47688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800">
                <a:solidFill>
                  <a:srgbClr val="666666"/>
                </a:solidFill>
              </a:defRPr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E87822C3-E9C6-4BFB-A4B1-54A5D4B8738A}" type="datetime1">
              <a:rPr lang="sv-SE" smtClean="0"/>
              <a:t>2023-08-23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C4F3A85-66E6-412A-97CD-99D922EFBEE2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506E76ED-0FF0-4A03-8EB9-06B57B12EC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.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28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2023-08-23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7" name="Platshållare för diagram 6">
            <a:extLst>
              <a:ext uri="{FF2B5EF4-FFF2-40B4-BE49-F238E27FC236}">
                <a16:creationId xmlns:a16="http://schemas.microsoft.com/office/drawing/2014/main" id="{FA784AEE-BB11-4271-AB33-DE077410560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103313" y="1657350"/>
            <a:ext cx="7767637" cy="44450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chart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75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1532B06-EA3A-AA45-A1FA-C8E1873F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81999"/>
            <a:ext cx="9478393" cy="657340"/>
          </a:xfrm>
          <a:prstGeom prst="rect">
            <a:avLst/>
          </a:prstGeom>
        </p:spPr>
        <p:txBody>
          <a:bodyPr vert="horz" lIns="90000" tIns="45720" rIns="91440" bIns="45720" rtlCol="0" anchor="t" anchorCtr="0">
            <a:no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6E4D6F2-5CFB-9D4E-AED8-120937FE2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5647" y="6483583"/>
            <a:ext cx="832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80" baseline="0">
                <a:solidFill>
                  <a:srgbClr val="CCCCCC"/>
                </a:solidFill>
              </a:defRPr>
            </a:lvl1pPr>
          </a:lstStyle>
          <a:p>
            <a:fld id="{926FFDD8-E9D5-414B-9D01-E73C6B8A8FCA}" type="datetime1">
              <a:rPr lang="sv-SE" smtClean="0"/>
              <a:t>2023-08-23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15FD9D7-4C35-3343-B008-A413FF500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53244" y="648358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80" baseline="0">
                <a:solidFill>
                  <a:srgbClr val="CCCCCC"/>
                </a:solidFill>
              </a:defRPr>
            </a:lvl1pPr>
          </a:lstStyle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F6B396D-270A-E047-8DAD-6D51B53CA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292" y="64835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CD0A89FF-22DC-4B6A-B9ED-60B2F32ED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5894" y="1561865"/>
            <a:ext cx="9561022" cy="456539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82584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65" r:id="rId3"/>
    <p:sldLayoutId id="2147483667" r:id="rId4"/>
    <p:sldLayoutId id="2147483650" r:id="rId5"/>
    <p:sldLayoutId id="2147483668" r:id="rId6"/>
    <p:sldLayoutId id="2147483662" r:id="rId7"/>
    <p:sldLayoutId id="2147483664" r:id="rId8"/>
    <p:sldLayoutId id="2147483663" r:id="rId9"/>
    <p:sldLayoutId id="2147483666" r:id="rId10"/>
    <p:sldLayoutId id="2147483675" r:id="rId11"/>
    <p:sldLayoutId id="2147483681" r:id="rId12"/>
    <p:sldLayoutId id="2147483682" r:id="rId13"/>
    <p:sldLayoutId id="2147483684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rgbClr val="666666"/>
          </a:solidFill>
          <a:latin typeface="+mj-lt"/>
          <a:ea typeface="+mj-ea"/>
          <a:cs typeface="+mj-cs"/>
        </a:defRPr>
      </a:lvl1pPr>
    </p:titleStyle>
    <p:bodyStyle>
      <a:lvl1pPr marL="101600" indent="-101600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Segoe UI" panose="020B0502040204020203" pitchFamily="34" charset="0"/>
        <a:buChar char=" "/>
        <a:defRPr sz="2000" kern="1200">
          <a:solidFill>
            <a:srgbClr val="666666"/>
          </a:solidFill>
          <a:latin typeface="+mn-lt"/>
          <a:ea typeface="+mn-ea"/>
          <a:cs typeface="+mn-cs"/>
        </a:defRPr>
      </a:lvl1pPr>
      <a:lvl2pPr marL="315913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Wingdings" panose="05000000000000000000" pitchFamily="2" charset="2"/>
        <a:buChar char=""/>
        <a:defRPr sz="2000" kern="1200">
          <a:solidFill>
            <a:srgbClr val="666666"/>
          </a:solidFill>
          <a:latin typeface="+mn-lt"/>
          <a:ea typeface="+mn-ea"/>
          <a:cs typeface="+mn-cs"/>
        </a:defRPr>
      </a:lvl2pPr>
      <a:lvl3pPr marL="582613" indent="-2508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800" kern="1200">
          <a:solidFill>
            <a:srgbClr val="666666"/>
          </a:solidFill>
          <a:latin typeface="+mn-lt"/>
          <a:ea typeface="+mn-ea"/>
          <a:cs typeface="+mn-cs"/>
        </a:defRPr>
      </a:lvl3pPr>
      <a:lvl4pPr marL="839788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600" kern="1200">
          <a:solidFill>
            <a:srgbClr val="666666"/>
          </a:solidFill>
          <a:latin typeface="+mn-lt"/>
          <a:ea typeface="+mn-ea"/>
          <a:cs typeface="+mn-cs"/>
        </a:defRPr>
      </a:lvl4pPr>
      <a:lvl5pPr marL="1055688" indent="-2000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4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isis.stfc.ac.uk/Pages/SANSdataanalysisOverview.aspx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hyperlink" Target="mailto:help@sasview.org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rubrik 2">
            <a:extLst>
              <a:ext uri="{FF2B5EF4-FFF2-40B4-BE49-F238E27FC236}">
                <a16:creationId xmlns:a16="http://schemas.microsoft.com/office/drawing/2014/main" id="{9D51EF2D-F832-4781-89C3-3F5E4843BF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 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0E777A6-9513-43F3-BB24-ED0539ADDD8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930395" y="6117873"/>
            <a:ext cx="5096938" cy="459883"/>
          </a:xfrm>
        </p:spPr>
        <p:txBody>
          <a:bodyPr/>
          <a:lstStyle/>
          <a:p>
            <a:r>
              <a:rPr lang="sv-SE" sz="1600" dirty="0"/>
              <a:t>NLOF, 2023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12D508E-6B54-A448-A045-80C0567CC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9300" y="1998148"/>
            <a:ext cx="10693400" cy="23876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A ‘Swiss Army Knife’ for SAS Data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167F18-2F81-A342-966A-204F72C28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WojCIECH</a:t>
            </a:r>
            <a:r>
              <a:rPr lang="en-US" dirty="0"/>
              <a:t> </a:t>
            </a:r>
            <a:r>
              <a:rPr lang="en-US" dirty="0" err="1"/>
              <a:t>Potrzebowski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4E0FE0-7544-2842-B2D3-81901FCF8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880" y="2166606"/>
            <a:ext cx="2569029" cy="73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9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117A-D04B-074D-BE06-C256261C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Plugin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FF74A-62AF-2A47-B6AE-FA8BFFEB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10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E7EAA0-648B-B14E-A722-54E71852DB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SasView</a:t>
            </a:r>
            <a:r>
              <a:rPr lang="en-GB" dirty="0"/>
              <a:t> provides tools and infrastructure for custom/plugin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4E4D47-961A-9F49-BD54-80DC3948C6F5}"/>
              </a:ext>
            </a:extLst>
          </p:cNvPr>
          <p:cNvSpPr/>
          <p:nvPr/>
        </p:nvSpPr>
        <p:spPr>
          <a:xfrm>
            <a:off x="508746" y="1644729"/>
            <a:ext cx="40051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Dedicated editor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Syntax and performance testing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Directly available in </a:t>
            </a:r>
            <a:r>
              <a:rPr lang="en-US" dirty="0" err="1">
                <a:solidFill>
                  <a:srgbClr val="666666"/>
                </a:solidFill>
                <a:latin typeface="Arial"/>
                <a:cs typeface="Arial"/>
              </a:rPr>
              <a:t>SasView</a:t>
            </a: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 ecosystem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Community developed models can be deposited to marketplace: https://</a:t>
            </a:r>
            <a:r>
              <a:rPr lang="en-US" dirty="0" err="1">
                <a:solidFill>
                  <a:srgbClr val="666666"/>
                </a:solidFill>
                <a:latin typeface="Arial"/>
                <a:cs typeface="Arial"/>
              </a:rPr>
              <a:t>marketplace.sasview.org</a:t>
            </a: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7204D0-DC39-F440-A290-1AB57CFA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457" y="1730158"/>
            <a:ext cx="3040430" cy="4549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783C9D-183E-6848-8F39-9A20D43B6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683" y="1730158"/>
            <a:ext cx="3102018" cy="4541443"/>
          </a:xfrm>
          <a:prstGeom prst="rect">
            <a:avLst/>
          </a:prstGeom>
        </p:spPr>
      </p:pic>
      <p:pic>
        <p:nvPicPr>
          <p:cNvPr id="12" name="Content Placeholder 19">
            <a:extLst>
              <a:ext uri="{FF2B5EF4-FFF2-40B4-BE49-F238E27FC236}">
                <a16:creationId xmlns:a16="http://schemas.microsoft.com/office/drawing/2014/main" id="{69E3DF8D-25AE-634F-AFA2-FDEB0C9EA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8746" y="3676054"/>
            <a:ext cx="4159567" cy="3148067"/>
          </a:xfrm>
        </p:spPr>
      </p:pic>
    </p:spTree>
    <p:extLst>
      <p:ext uri="{BB962C8B-B14F-4D97-AF65-F5344CB8AC3E}">
        <p14:creationId xmlns:p14="http://schemas.microsoft.com/office/powerpoint/2010/main" val="176211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E425-F3F9-114E-A02C-88F12137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functionality</a:t>
            </a:r>
            <a:r>
              <a:rPr lang="sv-S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50F1B-BCE0-FB4C-92B1-1470DD48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11</a:t>
            </a:fld>
            <a:endParaRPr lang="sv-S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6CA6E2-7206-F94D-8A4E-81C7572A603D}"/>
              </a:ext>
            </a:extLst>
          </p:cNvPr>
          <p:cNvGrpSpPr/>
          <p:nvPr/>
        </p:nvGrpSpPr>
        <p:grpSpPr>
          <a:xfrm>
            <a:off x="459509" y="1216975"/>
            <a:ext cx="10820813" cy="5440853"/>
            <a:chOff x="-1514265" y="986041"/>
            <a:chExt cx="11927675" cy="43433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3A5650-868F-D940-B44F-36210F2AF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583"/>
            <a:stretch/>
          </p:blipFill>
          <p:spPr>
            <a:xfrm>
              <a:off x="1220957" y="1064009"/>
              <a:ext cx="6387091" cy="4265413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5410CD-502D-5A46-A9DB-2FDD768855F9}"/>
                </a:ext>
              </a:extLst>
            </p:cNvPr>
            <p:cNvGrpSpPr/>
            <p:nvPr/>
          </p:nvGrpSpPr>
          <p:grpSpPr>
            <a:xfrm>
              <a:off x="-1514265" y="986041"/>
              <a:ext cx="11927675" cy="4197644"/>
              <a:chOff x="-1514265" y="986041"/>
              <a:chExt cx="11927675" cy="419764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D72CAE-63A4-0940-A934-910FCDE0339A}"/>
                  </a:ext>
                </a:extLst>
              </p:cNvPr>
              <p:cNvSpPr txBox="1"/>
              <p:nvPr/>
            </p:nvSpPr>
            <p:spPr>
              <a:xfrm>
                <a:off x="7692269" y="3745361"/>
                <a:ext cx="1335301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Analysis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527300-FDF2-A745-8B0B-3F9961CE88BE}"/>
                  </a:ext>
                </a:extLst>
              </p:cNvPr>
              <p:cNvSpPr txBox="1"/>
              <p:nvPr/>
            </p:nvSpPr>
            <p:spPr>
              <a:xfrm>
                <a:off x="7692269" y="4217285"/>
                <a:ext cx="2721141" cy="966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Fitting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Invariant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Pr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Inversion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Correlation Function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A8A285-ED64-DD49-AF64-D96BA9734995}"/>
                  </a:ext>
                </a:extLst>
              </p:cNvPr>
              <p:cNvSpPr txBox="1"/>
              <p:nvPr/>
            </p:nvSpPr>
            <p:spPr>
              <a:xfrm>
                <a:off x="-1474319" y="986041"/>
                <a:ext cx="940963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Tools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AA92E6-2835-924D-A371-F1628A3437D5}"/>
                  </a:ext>
                </a:extLst>
              </p:cNvPr>
              <p:cNvSpPr txBox="1"/>
              <p:nvPr/>
            </p:nvSpPr>
            <p:spPr>
              <a:xfrm>
                <a:off x="-1514265" y="1549270"/>
                <a:ext cx="3200399" cy="28110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Data Operation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SLD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Density/Volume </a:t>
                </a:r>
                <a:b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</a:b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Slit Size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Kiessig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Thickness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Q Resolution Estimator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Generic Scattering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Orientation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Python Shell/Editor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Image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File Converter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7DDB3CE-BB0B-7347-9AC5-1E740024B5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33356" y="1232113"/>
                <a:ext cx="2388667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90AC117-BA5B-7B45-B1F8-791DA72A3C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en-US" dirty="0"/>
              <a:t>Various utility tools and calculators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19DF08-C110-6B4A-B5BA-429F60D912DA}"/>
              </a:ext>
            </a:extLst>
          </p:cNvPr>
          <p:cNvCxnSpPr>
            <a:cxnSpLocks/>
          </p:cNvCxnSpPr>
          <p:nvPr/>
        </p:nvCxnSpPr>
        <p:spPr>
          <a:xfrm flipH="1">
            <a:off x="4550405" y="6072997"/>
            <a:ext cx="424614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49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69226-6B33-EB4F-BE8D-368DACFE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features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BFB8B-532C-1F40-8CA0-E9E744E0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12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1ABB00-7356-D643-BADF-539E5EF267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Latest release - </a:t>
            </a:r>
            <a:r>
              <a:rPr lang="en-GB" dirty="0" err="1"/>
              <a:t>SasView</a:t>
            </a:r>
            <a:r>
              <a:rPr lang="en-GB" dirty="0"/>
              <a:t> 5.0.6</a:t>
            </a:r>
          </a:p>
        </p:txBody>
      </p:sp>
      <p:sp>
        <p:nvSpPr>
          <p:cNvPr id="9" name="Shape 392">
            <a:extLst>
              <a:ext uri="{FF2B5EF4-FFF2-40B4-BE49-F238E27FC236}">
                <a16:creationId xmlns:a16="http://schemas.microsoft.com/office/drawing/2014/main" id="{0D718083-910C-3740-9051-5159A1244AA4}"/>
              </a:ext>
            </a:extLst>
          </p:cNvPr>
          <p:cNvSpPr/>
          <p:nvPr/>
        </p:nvSpPr>
        <p:spPr>
          <a:xfrm>
            <a:off x="5226080" y="1520879"/>
            <a:ext cx="6618373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1" dirty="0">
                <a:solidFill>
                  <a:srgbClr val="666666"/>
                </a:solidFill>
              </a:rPr>
              <a:t>New Features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Generic Scattering Calculator supports magnetic/polarized SANS 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Coordinate data in VTK formats supported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The data loaders have been improved (can read multiple &lt;</a:t>
            </a:r>
            <a:r>
              <a:rPr lang="en-US" sz="2000" b="0" dirty="0" err="1">
                <a:solidFill>
                  <a:srgbClr val="666666"/>
                </a:solidFill>
              </a:rPr>
              <a:t>SASData</a:t>
            </a:r>
            <a:r>
              <a:rPr lang="en-US" sz="2000" b="0" dirty="0">
                <a:solidFill>
                  <a:srgbClr val="666666"/>
                </a:solidFill>
              </a:rPr>
              <a:t>&gt; entries) 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Available on </a:t>
            </a:r>
            <a:r>
              <a:rPr lang="en-US" sz="2000" b="0" dirty="0" err="1">
                <a:solidFill>
                  <a:srgbClr val="666666"/>
                </a:solidFill>
              </a:rPr>
              <a:t>conda</a:t>
            </a:r>
            <a:r>
              <a:rPr lang="en-US" sz="2000" b="0" dirty="0">
                <a:solidFill>
                  <a:srgbClr val="666666"/>
                </a:solidFill>
              </a:rPr>
              <a:t>-forge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en-US" sz="2000" b="0" dirty="0"/>
          </a:p>
        </p:txBody>
      </p:sp>
      <p:sp>
        <p:nvSpPr>
          <p:cNvPr id="10" name="Shape 393">
            <a:extLst>
              <a:ext uri="{FF2B5EF4-FFF2-40B4-BE49-F238E27FC236}">
                <a16:creationId xmlns:a16="http://schemas.microsoft.com/office/drawing/2014/main" id="{56F28426-4F48-9040-B0AE-E1BCF94E766E}"/>
              </a:ext>
            </a:extLst>
          </p:cNvPr>
          <p:cNvSpPr/>
          <p:nvPr/>
        </p:nvSpPr>
        <p:spPr>
          <a:xfrm>
            <a:off x="5226080" y="4683850"/>
            <a:ext cx="7018423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Models on Model Marketplace</a:t>
            </a:r>
            <a:endParaRPr sz="2000" b="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Magnetic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Whirl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Maier-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Saupe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distribution,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Cyclic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distribution, 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Superball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Neither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OrientedMagneticChains</a:t>
            </a:r>
            <a:endParaRPr lang="sv-SE" sz="200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713AB6-1DA1-4249-8C66-967B6C74716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844" y="4780318"/>
            <a:ext cx="1457891" cy="10934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20457E-4C4B-594C-8DB5-1E5D7788B1F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182" y="1577491"/>
            <a:ext cx="4403696" cy="28249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8AF4BE-6825-5540-9353-998E014069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441" y="4776982"/>
            <a:ext cx="1358702" cy="11581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1480B4-45F6-0641-A022-7164E1DAB5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9814" y="4789817"/>
            <a:ext cx="1312905" cy="11259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87E55F-2C23-7B4E-A79E-8668D254714A}"/>
              </a:ext>
            </a:extLst>
          </p:cNvPr>
          <p:cNvSpPr/>
          <p:nvPr/>
        </p:nvSpPr>
        <p:spPr>
          <a:xfrm>
            <a:off x="3017713" y="6319770"/>
            <a:ext cx="5531991" cy="371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https://</a:t>
            </a:r>
            <a:r>
              <a:rPr lang="en-GB" dirty="0" err="1">
                <a:solidFill>
                  <a:srgbClr val="00B0F0"/>
                </a:solidFill>
              </a:rPr>
              <a:t>github.com</a:t>
            </a:r>
            <a:r>
              <a:rPr lang="en-GB" dirty="0">
                <a:solidFill>
                  <a:srgbClr val="00B0F0"/>
                </a:solidFill>
              </a:rPr>
              <a:t>/</a:t>
            </a:r>
            <a:r>
              <a:rPr lang="en-GB" dirty="0" err="1">
                <a:solidFill>
                  <a:srgbClr val="00B0F0"/>
                </a:solidFill>
              </a:rPr>
              <a:t>SasView</a:t>
            </a:r>
            <a:r>
              <a:rPr lang="en-GB" dirty="0">
                <a:solidFill>
                  <a:srgbClr val="00B0F0"/>
                </a:solidFill>
              </a:rPr>
              <a:t>/</a:t>
            </a:r>
            <a:r>
              <a:rPr lang="en-GB" dirty="0" err="1">
                <a:solidFill>
                  <a:srgbClr val="00B0F0"/>
                </a:solidFill>
              </a:rPr>
              <a:t>sasview</a:t>
            </a:r>
            <a:r>
              <a:rPr lang="en-GB" dirty="0">
                <a:solidFill>
                  <a:srgbClr val="00B0F0"/>
                </a:solidFill>
              </a:rPr>
              <a:t>/releases/tag/v5.0.5</a:t>
            </a:r>
          </a:p>
        </p:txBody>
      </p:sp>
    </p:spTree>
    <p:extLst>
      <p:ext uri="{BB962C8B-B14F-4D97-AF65-F5344CB8AC3E}">
        <p14:creationId xmlns:p14="http://schemas.microsoft.com/office/powerpoint/2010/main" val="28567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E0163-B88A-E54C-AC9B-B7F1152A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developments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C7288-1AE1-CA40-877A-1A21B12E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13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70A47A-41D1-BC49-9E6F-4E87523E4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SasView</a:t>
            </a:r>
            <a:r>
              <a:rPr lang="en-GB" dirty="0"/>
              <a:t> 5.0.6 and beyond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758B9F-4946-5149-8B87-8F2CF53A3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218" y="1672872"/>
            <a:ext cx="5590782" cy="31402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7FBBA6-C6CE-C343-AF15-456022C64032}"/>
              </a:ext>
            </a:extLst>
          </p:cNvPr>
          <p:cNvSpPr/>
          <p:nvPr/>
        </p:nvSpPr>
        <p:spPr>
          <a:xfrm>
            <a:off x="6302476" y="1562399"/>
            <a:ext cx="55699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Refactoring correlation function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Refactoring P(R) inversion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SAXS/SANS co-refinement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Magnetic workflows upgrades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Improved orientation viewer and slicing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Generic resolution description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Integration with databases and data catalogues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Improved scripting interface</a:t>
            </a:r>
          </a:p>
          <a:p>
            <a:endParaRPr lang="en-GB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471E6C-773C-3147-9B45-6D371C808CB2}"/>
              </a:ext>
            </a:extLst>
          </p:cNvPr>
          <p:cNvSpPr/>
          <p:nvPr/>
        </p:nvSpPr>
        <p:spPr>
          <a:xfrm>
            <a:off x="1407651" y="5921829"/>
            <a:ext cx="8752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https://</a:t>
            </a:r>
            <a:r>
              <a:rPr lang="en-GB" dirty="0" err="1">
                <a:solidFill>
                  <a:srgbClr val="00B0F0"/>
                </a:solidFill>
              </a:rPr>
              <a:t>github.com</a:t>
            </a:r>
            <a:r>
              <a:rPr lang="en-GB" dirty="0">
                <a:solidFill>
                  <a:srgbClr val="00B0F0"/>
                </a:solidFill>
              </a:rPr>
              <a:t>/</a:t>
            </a:r>
            <a:r>
              <a:rPr lang="en-GB" dirty="0" err="1">
                <a:solidFill>
                  <a:srgbClr val="00B0F0"/>
                </a:solidFill>
              </a:rPr>
              <a:t>SasView</a:t>
            </a:r>
            <a:r>
              <a:rPr lang="en-GB" dirty="0">
                <a:solidFill>
                  <a:srgbClr val="00B0F0"/>
                </a:solidFill>
              </a:rPr>
              <a:t>/documents/blob/</a:t>
            </a:r>
            <a:r>
              <a:rPr lang="en-GB" dirty="0" err="1">
                <a:solidFill>
                  <a:srgbClr val="00B0F0"/>
                </a:solidFill>
              </a:rPr>
              <a:t>road_map_update</a:t>
            </a:r>
            <a:r>
              <a:rPr lang="en-GB" dirty="0">
                <a:solidFill>
                  <a:srgbClr val="00B0F0"/>
                </a:solidFill>
              </a:rPr>
              <a:t>/Sasview%20Roadmap.md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F01E3E-98FA-274A-90D3-FA40F8CBDAAC}"/>
              </a:ext>
            </a:extLst>
          </p:cNvPr>
          <p:cNvSpPr txBox="1"/>
          <p:nvPr/>
        </p:nvSpPr>
        <p:spPr>
          <a:xfrm>
            <a:off x="3314731" y="5582821"/>
            <a:ext cx="493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6666"/>
                </a:solidFill>
              </a:rPr>
              <a:t>Detailed plans can be found at </a:t>
            </a:r>
            <a:r>
              <a:rPr lang="en-GB" dirty="0" err="1">
                <a:solidFill>
                  <a:srgbClr val="666666"/>
                </a:solidFill>
              </a:rPr>
              <a:t>SasView</a:t>
            </a:r>
            <a:r>
              <a:rPr lang="en-GB" dirty="0">
                <a:solidFill>
                  <a:srgbClr val="666666"/>
                </a:solidFill>
              </a:rPr>
              <a:t> Road Map</a:t>
            </a:r>
          </a:p>
        </p:txBody>
      </p:sp>
    </p:spTree>
    <p:extLst>
      <p:ext uri="{BB962C8B-B14F-4D97-AF65-F5344CB8AC3E}">
        <p14:creationId xmlns:p14="http://schemas.microsoft.com/office/powerpoint/2010/main" val="268871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5D18-E045-2340-AC44-FCBA8465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Graphical User Interface (GUI)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5C4D4-829F-F248-A596-D5501CB7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14</a:t>
            </a:fld>
            <a:endParaRPr lang="sv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793D9-A5C4-9D4A-9F3B-87598CB04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0" y="2638233"/>
            <a:ext cx="3034477" cy="3894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6F87B-1A6C-9F4E-9863-948E652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67" y="3299385"/>
            <a:ext cx="3857747" cy="2989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01FD59-115E-7642-B9B9-F7E4657A1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508" y="2881972"/>
            <a:ext cx="3978310" cy="3407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B840E0-0290-3B47-81BC-4481F77395C0}"/>
              </a:ext>
            </a:extLst>
          </p:cNvPr>
          <p:cNvSpPr/>
          <p:nvPr/>
        </p:nvSpPr>
        <p:spPr>
          <a:xfrm>
            <a:off x="1103709" y="1467922"/>
            <a:ext cx="7543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Useful </a:t>
            </a: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for batch jobs and reproducibility</a:t>
            </a:r>
            <a:endParaRPr lang="en-US" sz="1800" dirty="0">
              <a:solidFill>
                <a:srgbClr val="666666"/>
              </a:solidFill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Scripts</a:t>
            </a: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 can be run on computer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B0D7B-FD58-384A-9F06-660E1E9BAC57}"/>
              </a:ext>
            </a:extLst>
          </p:cNvPr>
          <p:cNvSpPr txBox="1"/>
          <p:nvPr/>
        </p:nvSpPr>
        <p:spPr>
          <a:xfrm>
            <a:off x="4599938" y="2512640"/>
            <a:ext cx="110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Before fit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2B087-0EC0-E04E-AA79-2A67F13615D7}"/>
              </a:ext>
            </a:extLst>
          </p:cNvPr>
          <p:cNvSpPr txBox="1"/>
          <p:nvPr/>
        </p:nvSpPr>
        <p:spPr>
          <a:xfrm>
            <a:off x="8136157" y="2518239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After</a:t>
            </a:r>
            <a:r>
              <a:rPr lang="sv-SE" dirty="0"/>
              <a:t> fit 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87AB5F97-5B83-6644-B8C3-333DE19BDB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SasView</a:t>
            </a:r>
            <a:r>
              <a:rPr lang="en-US" dirty="0"/>
              <a:t> from script</a:t>
            </a:r>
          </a:p>
        </p:txBody>
      </p:sp>
    </p:spTree>
    <p:extLst>
      <p:ext uri="{BB962C8B-B14F-4D97-AF65-F5344CB8AC3E}">
        <p14:creationId xmlns:p14="http://schemas.microsoft.com/office/powerpoint/2010/main" val="175514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3BD2-46A6-B64A-B07F-0C11B6DD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Beyond </a:t>
            </a:r>
            <a:r>
              <a:rPr lang="en-GB" dirty="0" err="1"/>
              <a:t>SasView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1BB0D-F59C-4240-9B50-3CAA0F9C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15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F84E82-81AF-384C-991E-B5A5D3C672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Alternative approaches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F6D255-40BA-5E4A-9543-0E0468C8C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90"/>
          <a:stretch/>
        </p:blipFill>
        <p:spPr>
          <a:xfrm>
            <a:off x="941744" y="2301822"/>
            <a:ext cx="10536748" cy="3759765"/>
          </a:xfrm>
          <a:prstGeom prst="rect">
            <a:avLst/>
          </a:prstGeom>
        </p:spPr>
      </p:pic>
      <p:sp>
        <p:nvSpPr>
          <p:cNvPr id="13" name="Google Shape;339;p12">
            <a:extLst>
              <a:ext uri="{FF2B5EF4-FFF2-40B4-BE49-F238E27FC236}">
                <a16:creationId xmlns:a16="http://schemas.microsoft.com/office/drawing/2014/main" id="{A903C8F7-3C06-5649-9103-7AC053E967C2}"/>
              </a:ext>
            </a:extLst>
          </p:cNvPr>
          <p:cNvSpPr/>
          <p:nvPr/>
        </p:nvSpPr>
        <p:spPr>
          <a:xfrm>
            <a:off x="941744" y="6216000"/>
            <a:ext cx="6843356" cy="36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400"/>
            </a:pPr>
            <a:r>
              <a:rPr lang="en-GB" sz="1800" dirty="0">
                <a:solidFill>
                  <a:srgbClr val="626262"/>
                </a:solidFill>
                <a:hlinkClick r:id="rId4"/>
              </a:rPr>
              <a:t>https://www.isis.stfc.ac.uk/Pages/SANSdataanalysisOverview.aspx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C7F4AC90-CE3D-B640-B851-91BD2BA3B33A}"/>
              </a:ext>
            </a:extLst>
          </p:cNvPr>
          <p:cNvSpPr/>
          <p:nvPr/>
        </p:nvSpPr>
        <p:spPr>
          <a:xfrm>
            <a:off x="5646058" y="2409630"/>
            <a:ext cx="1117600" cy="9724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BD91D700-9DDF-2240-824D-6F1134B35F78}"/>
              </a:ext>
            </a:extLst>
          </p:cNvPr>
          <p:cNvSpPr/>
          <p:nvPr/>
        </p:nvSpPr>
        <p:spPr>
          <a:xfrm>
            <a:off x="7617692" y="2409629"/>
            <a:ext cx="1117600" cy="9724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389C7-CCC4-A84B-90AC-E2EED6C5AA13}"/>
              </a:ext>
            </a:extLst>
          </p:cNvPr>
          <p:cNvSpPr txBox="1"/>
          <p:nvPr/>
        </p:nvSpPr>
        <p:spPr>
          <a:xfrm>
            <a:off x="5929087" y="1925393"/>
            <a:ext cx="2401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FF0000"/>
                </a:solidFill>
              </a:rPr>
              <a:t>Not in </a:t>
            </a:r>
            <a:r>
              <a:rPr lang="en-GB" sz="2000" dirty="0" err="1">
                <a:solidFill>
                  <a:srgbClr val="FF0000"/>
                </a:solidFill>
              </a:rPr>
              <a:t>SasView</a:t>
            </a:r>
            <a:r>
              <a:rPr lang="en-GB" sz="2000" dirty="0">
                <a:solidFill>
                  <a:srgbClr val="FF0000"/>
                </a:solidFill>
              </a:rPr>
              <a:t> scope</a:t>
            </a:r>
          </a:p>
        </p:txBody>
      </p:sp>
    </p:spTree>
    <p:extLst>
      <p:ext uri="{BB962C8B-B14F-4D97-AF65-F5344CB8AC3E}">
        <p14:creationId xmlns:p14="http://schemas.microsoft.com/office/powerpoint/2010/main" val="279043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DDE0-333F-4040-B972-12975E13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contribute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8EE5E-30E5-3D4B-8F20-6A894BA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16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A64DC4-97C5-2B4A-B8B5-1AA8DA547E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You don’t have to be coding ninja to help out!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076FA81-10E4-0144-9C0A-D9E33D90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7222286" cy="4768062"/>
          </a:xfrm>
        </p:spPr>
        <p:txBody>
          <a:bodyPr>
            <a:normAutofit/>
          </a:bodyPr>
          <a:lstStyle/>
          <a:p>
            <a:r>
              <a:rPr lang="en-US" dirty="0"/>
              <a:t>Respond to queries posted to </a:t>
            </a:r>
            <a:r>
              <a:rPr lang="en-US" dirty="0">
                <a:hlinkClick r:id="rId2"/>
              </a:rPr>
              <a:t>help@sasview.org</a:t>
            </a:r>
            <a:r>
              <a:rPr lang="en-US" dirty="0"/>
              <a:t> or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Teach others how to get the best from </a:t>
            </a:r>
            <a:r>
              <a:rPr lang="en-US" dirty="0" err="1"/>
              <a:t>SasView</a:t>
            </a:r>
            <a:endParaRPr lang="en-US" dirty="0"/>
          </a:p>
          <a:p>
            <a:r>
              <a:rPr lang="en-US" dirty="0"/>
              <a:t>Write and improve documentation</a:t>
            </a:r>
          </a:p>
          <a:p>
            <a:r>
              <a:rPr lang="en-US" dirty="0"/>
              <a:t>Write and record tutorials</a:t>
            </a:r>
          </a:p>
          <a:p>
            <a:r>
              <a:rPr lang="en-US" dirty="0"/>
              <a:t>Test </a:t>
            </a:r>
            <a:r>
              <a:rPr lang="en-US" dirty="0" err="1"/>
              <a:t>SasView</a:t>
            </a:r>
            <a:r>
              <a:rPr lang="en-US" dirty="0"/>
              <a:t> (over and over!) and write bug reports</a:t>
            </a:r>
          </a:p>
          <a:p>
            <a:r>
              <a:rPr lang="en-US" dirty="0"/>
              <a:t>Provide new plugin models</a:t>
            </a:r>
          </a:p>
          <a:p>
            <a:r>
              <a:rPr lang="en-US" dirty="0"/>
              <a:t>Deploy and improve automated testing</a:t>
            </a:r>
          </a:p>
          <a:p>
            <a:r>
              <a:rPr lang="en-US" dirty="0"/>
              <a:t>Review the code contributions of others</a:t>
            </a:r>
          </a:p>
          <a:p>
            <a:r>
              <a:rPr lang="en-US" dirty="0"/>
              <a:t>Develop code in Python3/C++ and </a:t>
            </a:r>
            <a:r>
              <a:rPr lang="en-US" dirty="0" err="1"/>
              <a:t>PyQt</a:t>
            </a:r>
            <a:r>
              <a:rPr lang="en-US" dirty="0"/>
              <a:t>/Matplotlib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9FC21A-499D-004F-9701-70DE1188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16" y="2307887"/>
            <a:ext cx="3618793" cy="2728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28A37B-5934-2147-8499-C30AEF1F884B}"/>
              </a:ext>
            </a:extLst>
          </p:cNvPr>
          <p:cNvSpPr txBox="1"/>
          <p:nvPr/>
        </p:nvSpPr>
        <p:spPr>
          <a:xfrm>
            <a:off x="4347001" y="6270094"/>
            <a:ext cx="287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rgbClr val="00B0F0"/>
                </a:solidFill>
              </a:rPr>
              <a:t>www.sasview.org</a:t>
            </a:r>
            <a:r>
              <a:rPr lang="en-GB" dirty="0">
                <a:solidFill>
                  <a:srgbClr val="00B0F0"/>
                </a:solidFill>
              </a:rPr>
              <a:t>/contribute</a:t>
            </a:r>
          </a:p>
        </p:txBody>
      </p:sp>
    </p:spTree>
    <p:extLst>
      <p:ext uri="{BB962C8B-B14F-4D97-AF65-F5344CB8AC3E}">
        <p14:creationId xmlns:p14="http://schemas.microsoft.com/office/powerpoint/2010/main" val="272026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AB6A3-A55E-5545-8C4C-78D7CB9F8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313DA-8587-4A4F-AB44-51D15E5C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17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C6EEFD-17AA-494E-836A-BA70A74BE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On behalf of </a:t>
            </a:r>
            <a:r>
              <a:rPr lang="en-GB" dirty="0" err="1"/>
              <a:t>SasView</a:t>
            </a:r>
            <a:r>
              <a:rPr lang="en-GB" dirty="0"/>
              <a:t> community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8A7ECA-9036-6546-BF2A-C5A0CE63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74"/>
          <a:stretch/>
        </p:blipFill>
        <p:spPr>
          <a:xfrm>
            <a:off x="1103709" y="1446416"/>
            <a:ext cx="8775700" cy="46078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BC2BEA-28D0-D349-9818-34D2713698E7}"/>
              </a:ext>
            </a:extLst>
          </p:cNvPr>
          <p:cNvSpPr/>
          <p:nvPr/>
        </p:nvSpPr>
        <p:spPr>
          <a:xfrm>
            <a:off x="6885806" y="6062536"/>
            <a:ext cx="3577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666666"/>
                </a:solidFill>
              </a:rPr>
              <a:t>https://</a:t>
            </a:r>
            <a:r>
              <a:rPr lang="en-GB" dirty="0" err="1">
                <a:solidFill>
                  <a:srgbClr val="666666"/>
                </a:solidFill>
              </a:rPr>
              <a:t>zenodo.org</a:t>
            </a:r>
            <a:r>
              <a:rPr lang="en-GB" dirty="0">
                <a:solidFill>
                  <a:srgbClr val="666666"/>
                </a:solidFill>
              </a:rPr>
              <a:t>/record/6331344</a:t>
            </a:r>
          </a:p>
        </p:txBody>
      </p:sp>
    </p:spTree>
    <p:extLst>
      <p:ext uri="{BB962C8B-B14F-4D97-AF65-F5344CB8AC3E}">
        <p14:creationId xmlns:p14="http://schemas.microsoft.com/office/powerpoint/2010/main" val="141739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CD24-D76F-6044-99FB-D50314D8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48D10B-1279-ED47-8826-2D92D3AD3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5D16A-5F90-4B72-97CC-CB791922DCBB}" type="datetime1">
              <a:rPr lang="sv-SE" smtClean="0"/>
              <a:t>2023-08-23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A34C79-810C-9343-8FC5-57BA9B9B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C88C3-85DB-DA45-88A2-E3198CF45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18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1C8331-5F39-FD49-8F03-AE9CA4E87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29EAE8-6736-3E44-A86A-04B4FA04169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9E487F-B5EE-F448-982A-A72536E59D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61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DD854-B25B-A84A-83E4-A7EBD43B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Journey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A7C0-8259-F741-9B24-07F691A0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20015F-577B-AA4A-8346-D8D0222E2A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BBD81E-92F8-7549-85E7-4ED3CB972F50}"/>
              </a:ext>
            </a:extLst>
          </p:cNvPr>
          <p:cNvGrpSpPr/>
          <p:nvPr/>
        </p:nvGrpSpPr>
        <p:grpSpPr>
          <a:xfrm rot="289545">
            <a:off x="1212271" y="2689258"/>
            <a:ext cx="12416643" cy="2671335"/>
            <a:chOff x="239815" y="3131272"/>
            <a:chExt cx="12001893" cy="227061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546291B-DB2B-624E-B503-6FBAF485A4F0}"/>
                </a:ext>
              </a:extLst>
            </p:cNvPr>
            <p:cNvSpPr/>
            <p:nvPr/>
          </p:nvSpPr>
          <p:spPr>
            <a:xfrm rot="21057637">
              <a:off x="239815" y="3157978"/>
              <a:ext cx="11849493" cy="2243913"/>
            </a:xfrm>
            <a:custGeom>
              <a:avLst/>
              <a:gdLst>
                <a:gd name="connsiteX0" fmla="*/ 0 w 13159819"/>
                <a:gd name="connsiteY0" fmla="*/ 518474 h 2338181"/>
                <a:gd name="connsiteX1" fmla="*/ 2611225 w 13159819"/>
                <a:gd name="connsiteY1" fmla="*/ 2337848 h 2338181"/>
                <a:gd name="connsiteX2" fmla="*/ 6410227 w 13159819"/>
                <a:gd name="connsiteY2" fmla="*/ 395926 h 2338181"/>
                <a:gd name="connsiteX3" fmla="*/ 9898145 w 13159819"/>
                <a:gd name="connsiteY3" fmla="*/ 2234153 h 2338181"/>
                <a:gd name="connsiteX4" fmla="*/ 13159819 w 13159819"/>
                <a:gd name="connsiteY4" fmla="*/ 0 h 233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9819" h="2338181">
                  <a:moveTo>
                    <a:pt x="0" y="518474"/>
                  </a:moveTo>
                  <a:cubicBezTo>
                    <a:pt x="771427" y="1438373"/>
                    <a:pt x="1542854" y="2358273"/>
                    <a:pt x="2611225" y="2337848"/>
                  </a:cubicBezTo>
                  <a:cubicBezTo>
                    <a:pt x="3679596" y="2317423"/>
                    <a:pt x="5195740" y="413208"/>
                    <a:pt x="6410227" y="395926"/>
                  </a:cubicBezTo>
                  <a:cubicBezTo>
                    <a:pt x="7624714" y="378643"/>
                    <a:pt x="8773213" y="2300141"/>
                    <a:pt x="9898145" y="2234153"/>
                  </a:cubicBezTo>
                  <a:cubicBezTo>
                    <a:pt x="11023077" y="2168165"/>
                    <a:pt x="12091448" y="1084082"/>
                    <a:pt x="13159819" y="0"/>
                  </a:cubicBezTo>
                </a:path>
              </a:pathLst>
            </a:custGeom>
            <a:noFill/>
            <a:ln w="1524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F62FE77-D37F-3948-AA7F-B72CE628718D}"/>
                </a:ext>
              </a:extLst>
            </p:cNvPr>
            <p:cNvSpPr/>
            <p:nvPr/>
          </p:nvSpPr>
          <p:spPr>
            <a:xfrm rot="21057637">
              <a:off x="392215" y="3131272"/>
              <a:ext cx="11849493" cy="2243913"/>
            </a:xfrm>
            <a:custGeom>
              <a:avLst/>
              <a:gdLst>
                <a:gd name="connsiteX0" fmla="*/ 0 w 13159819"/>
                <a:gd name="connsiteY0" fmla="*/ 518474 h 2338181"/>
                <a:gd name="connsiteX1" fmla="*/ 2611225 w 13159819"/>
                <a:gd name="connsiteY1" fmla="*/ 2337848 h 2338181"/>
                <a:gd name="connsiteX2" fmla="*/ 6410227 w 13159819"/>
                <a:gd name="connsiteY2" fmla="*/ 395926 h 2338181"/>
                <a:gd name="connsiteX3" fmla="*/ 9898145 w 13159819"/>
                <a:gd name="connsiteY3" fmla="*/ 2234153 h 2338181"/>
                <a:gd name="connsiteX4" fmla="*/ 13159819 w 13159819"/>
                <a:gd name="connsiteY4" fmla="*/ 0 h 233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9819" h="2338181">
                  <a:moveTo>
                    <a:pt x="0" y="518474"/>
                  </a:moveTo>
                  <a:cubicBezTo>
                    <a:pt x="771427" y="1438373"/>
                    <a:pt x="1542854" y="2358273"/>
                    <a:pt x="2611225" y="2337848"/>
                  </a:cubicBezTo>
                  <a:cubicBezTo>
                    <a:pt x="3679596" y="2317423"/>
                    <a:pt x="5195740" y="413208"/>
                    <a:pt x="6410227" y="395926"/>
                  </a:cubicBezTo>
                  <a:cubicBezTo>
                    <a:pt x="7624714" y="378643"/>
                    <a:pt x="8773213" y="2300141"/>
                    <a:pt x="9898145" y="2234153"/>
                  </a:cubicBezTo>
                  <a:cubicBezTo>
                    <a:pt x="11023077" y="2168165"/>
                    <a:pt x="12091448" y="1084082"/>
                    <a:pt x="13159819" y="0"/>
                  </a:cubicBezTo>
                </a:path>
              </a:pathLst>
            </a:custGeom>
            <a:noFill/>
            <a:ln w="1270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2B0227-A393-074A-A0FA-E78BF94BEA04}"/>
              </a:ext>
            </a:extLst>
          </p:cNvPr>
          <p:cNvSpPr/>
          <p:nvPr/>
        </p:nvSpPr>
        <p:spPr>
          <a:xfrm>
            <a:off x="372219" y="3246185"/>
            <a:ext cx="1459309" cy="2554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EA0936-F604-D544-8BEE-7E52AAB94D75}"/>
              </a:ext>
            </a:extLst>
          </p:cNvPr>
          <p:cNvGrpSpPr/>
          <p:nvPr/>
        </p:nvGrpSpPr>
        <p:grpSpPr>
          <a:xfrm>
            <a:off x="3135333" y="2480851"/>
            <a:ext cx="1630512" cy="2104081"/>
            <a:chOff x="2726230" y="2731816"/>
            <a:chExt cx="1630512" cy="2104081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1E1ABD4-688B-9745-975C-49AE51DD1F15}"/>
                </a:ext>
              </a:extLst>
            </p:cNvPr>
            <p:cNvCxnSpPr/>
            <p:nvPr/>
          </p:nvCxnSpPr>
          <p:spPr>
            <a:xfrm flipV="1">
              <a:off x="3541486" y="4033947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ctagon 22">
              <a:extLst>
                <a:ext uri="{FF2B5EF4-FFF2-40B4-BE49-F238E27FC236}">
                  <a16:creationId xmlns:a16="http://schemas.microsoft.com/office/drawing/2014/main" id="{481D2157-D2E7-F346-8D2D-61BC4F2622D5}"/>
                </a:ext>
              </a:extLst>
            </p:cNvPr>
            <p:cNvSpPr/>
            <p:nvPr/>
          </p:nvSpPr>
          <p:spPr>
            <a:xfrm>
              <a:off x="2726230" y="2731816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Experiment control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8F6C98-526D-5942-8D5F-0111B63E98D2}"/>
              </a:ext>
            </a:extLst>
          </p:cNvPr>
          <p:cNvGrpSpPr/>
          <p:nvPr/>
        </p:nvGrpSpPr>
        <p:grpSpPr>
          <a:xfrm>
            <a:off x="5306304" y="3532892"/>
            <a:ext cx="1630512" cy="2104081"/>
            <a:chOff x="4591315" y="3813129"/>
            <a:chExt cx="1630512" cy="210408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F4CB00-EDA3-0543-82FB-FDF399BABA70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ctagon 24">
              <a:extLst>
                <a:ext uri="{FF2B5EF4-FFF2-40B4-BE49-F238E27FC236}">
                  <a16:creationId xmlns:a16="http://schemas.microsoft.com/office/drawing/2014/main" id="{6EEF7662-3EF6-E143-9CCA-1DDBA39A7EE9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streaming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D199EA-A1F4-2848-A089-F035E4AF1D42}"/>
              </a:ext>
            </a:extLst>
          </p:cNvPr>
          <p:cNvGrpSpPr/>
          <p:nvPr/>
        </p:nvGrpSpPr>
        <p:grpSpPr>
          <a:xfrm>
            <a:off x="6225341" y="259354"/>
            <a:ext cx="1630512" cy="2104081"/>
            <a:chOff x="4591315" y="3813129"/>
            <a:chExt cx="1630512" cy="210408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134C0D3-470B-7E4C-8064-E4BFE44C8F9D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ctagon 29">
              <a:extLst>
                <a:ext uri="{FF2B5EF4-FFF2-40B4-BE49-F238E27FC236}">
                  <a16:creationId xmlns:a16="http://schemas.microsoft.com/office/drawing/2014/main" id="{FCF9D86F-0452-5D49-BADC-D58A353C6FC4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reduction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5ADFF1-B967-F44F-84AD-11A0619605D4}"/>
              </a:ext>
            </a:extLst>
          </p:cNvPr>
          <p:cNvGrpSpPr/>
          <p:nvPr/>
        </p:nvGrpSpPr>
        <p:grpSpPr>
          <a:xfrm>
            <a:off x="8546054" y="3532892"/>
            <a:ext cx="1630512" cy="2104081"/>
            <a:chOff x="4591315" y="3813129"/>
            <a:chExt cx="1630512" cy="210408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9ECB50-A391-6F4A-BE99-88B03A3DF928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ctagon 32">
              <a:extLst>
                <a:ext uri="{FF2B5EF4-FFF2-40B4-BE49-F238E27FC236}">
                  <a16:creationId xmlns:a16="http://schemas.microsoft.com/office/drawing/2014/main" id="{37E25685-5D9C-EA4D-B935-DC08BD662ECF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analysis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E6A137B-A362-1349-AA7F-359772BC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599"/>
          <a:stretch/>
        </p:blipFill>
        <p:spPr>
          <a:xfrm>
            <a:off x="-294726" y="3509956"/>
            <a:ext cx="2532447" cy="170690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16E697E0-F514-2445-AE2C-AAC0E8F42547}"/>
              </a:ext>
            </a:extLst>
          </p:cNvPr>
          <p:cNvGrpSpPr/>
          <p:nvPr/>
        </p:nvGrpSpPr>
        <p:grpSpPr>
          <a:xfrm>
            <a:off x="1407831" y="4664855"/>
            <a:ext cx="1630512" cy="2104081"/>
            <a:chOff x="4591315" y="3813129"/>
            <a:chExt cx="1630512" cy="21040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C2FA0B-1054-F046-95AC-6899DF30BF78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ctagon 43">
              <a:extLst>
                <a:ext uri="{FF2B5EF4-FFF2-40B4-BE49-F238E27FC236}">
                  <a16:creationId xmlns:a16="http://schemas.microsoft.com/office/drawing/2014/main" id="{D0E5E0C8-62D7-2444-B1CC-1B1C24855FA2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User Office Software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727ADDE-EF4D-6E48-85CE-D94FA2FED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307"/>
          <a:stretch/>
        </p:blipFill>
        <p:spPr>
          <a:xfrm>
            <a:off x="9974915" y="1274386"/>
            <a:ext cx="1623481" cy="132627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579E83-4269-4740-A883-D6B04066E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599"/>
          <a:stretch/>
        </p:blipFill>
        <p:spPr>
          <a:xfrm>
            <a:off x="9516890" y="2181348"/>
            <a:ext cx="2532447" cy="170690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FF78078-2ABB-3746-8F3F-78CFED1DAB17}"/>
              </a:ext>
            </a:extLst>
          </p:cNvPr>
          <p:cNvGrpSpPr/>
          <p:nvPr/>
        </p:nvGrpSpPr>
        <p:grpSpPr>
          <a:xfrm>
            <a:off x="7300686" y="5577657"/>
            <a:ext cx="2213133" cy="369332"/>
            <a:chOff x="6894286" y="5765900"/>
            <a:chExt cx="2213133" cy="36933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9E2A2E2-3757-064E-9272-79BB184EC332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070376-CD33-754A-99B7-64214998283F}"/>
                </a:ext>
              </a:extLst>
            </p:cNvPr>
            <p:cNvSpPr txBox="1"/>
            <p:nvPr/>
          </p:nvSpPr>
          <p:spPr>
            <a:xfrm>
              <a:off x="7173363" y="5765900"/>
              <a:ext cx="1934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Before experiment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7890BBF-C407-854B-ACBE-261C6E7E88AF}"/>
              </a:ext>
            </a:extLst>
          </p:cNvPr>
          <p:cNvGrpSpPr/>
          <p:nvPr/>
        </p:nvGrpSpPr>
        <p:grpSpPr>
          <a:xfrm>
            <a:off x="7300686" y="6019559"/>
            <a:ext cx="2223071" cy="369332"/>
            <a:chOff x="6894286" y="5765900"/>
            <a:chExt cx="2223071" cy="36933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B87A4B7-D68B-7342-86EA-7B3C2C559E29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E5DC78-F069-DF47-8393-5340C1506643}"/>
                </a:ext>
              </a:extLst>
            </p:cNvPr>
            <p:cNvSpPr txBox="1"/>
            <p:nvPr/>
          </p:nvSpPr>
          <p:spPr>
            <a:xfrm>
              <a:off x="7173363" y="5765900"/>
              <a:ext cx="1943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During experiment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84D1A0-47FC-7A4F-81CA-956211EB66A7}"/>
              </a:ext>
            </a:extLst>
          </p:cNvPr>
          <p:cNvGrpSpPr/>
          <p:nvPr/>
        </p:nvGrpSpPr>
        <p:grpSpPr>
          <a:xfrm>
            <a:off x="7300686" y="6448070"/>
            <a:ext cx="3132935" cy="369332"/>
            <a:chOff x="6894286" y="5765900"/>
            <a:chExt cx="3132935" cy="36933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EFEB7E5-6254-764D-B611-3F4BA7C5B763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8DFBB7-CB11-C046-B288-0C5A01D243A3}"/>
                </a:ext>
              </a:extLst>
            </p:cNvPr>
            <p:cNvSpPr txBox="1"/>
            <p:nvPr/>
          </p:nvSpPr>
          <p:spPr>
            <a:xfrm>
              <a:off x="7173363" y="5765900"/>
              <a:ext cx="2853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During and after experiment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131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4612-0AA6-1D49-A9EA-AE2523F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</a:t>
            </a:r>
            <a:r>
              <a:rPr lang="en-US" dirty="0" err="1"/>
              <a:t>SasView</a:t>
            </a:r>
            <a:r>
              <a:rPr lang="en-US" dirty="0"/>
              <a:t>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DFC95-A775-D746-A362-A05A9617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3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1F013D-2E3B-6A4B-8D60-F49E38AAAC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For </a:t>
            </a:r>
            <a:r>
              <a:rPr lang="sv-SE" dirty="0" err="1"/>
              <a:t>reduced</a:t>
            </a:r>
            <a:r>
              <a:rPr lang="sv-SE" dirty="0"/>
              <a:t> data:</a:t>
            </a:r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20F0F8EA-B3F9-484C-A655-90E2BDC6E3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8029501"/>
              </p:ext>
            </p:extLst>
          </p:nvPr>
        </p:nvGraphicFramePr>
        <p:xfrm>
          <a:off x="2008911" y="1446416"/>
          <a:ext cx="7540400" cy="3827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14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7B46-2F83-D44F-9589-DDB49D78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8" y="265373"/>
            <a:ext cx="9742091" cy="657339"/>
          </a:xfrm>
        </p:spPr>
        <p:txBody>
          <a:bodyPr/>
          <a:lstStyle/>
          <a:p>
            <a:r>
              <a:rPr lang="en-US" dirty="0"/>
              <a:t>Defining model is crucial for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4CED2-88D5-A442-87E6-0413FA5B3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C2CB85-8008-954E-A77C-C334B4219340}"/>
                  </a:ext>
                </a:extLst>
              </p:cNvPr>
              <p:cNvSpPr txBox="1"/>
              <p:nvPr/>
            </p:nvSpPr>
            <p:spPr>
              <a:xfrm>
                <a:off x="474134" y="1700000"/>
                <a:ext cx="615245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666666"/>
                  </a:solidFill>
                </a:endParaRPr>
              </a:p>
              <a:p>
                <a:pPr algn="l"/>
                <a:r>
                  <a:rPr lang="en-US" sz="2400" i="1" dirty="0">
                    <a:solidFill>
                      <a:srgbClr val="666666"/>
                    </a:solidFill>
                  </a:rPr>
                  <a:t>n</a:t>
                </a:r>
                <a:r>
                  <a:rPr lang="en-US" sz="2400" dirty="0">
                    <a:solidFill>
                      <a:srgbClr val="666666"/>
                    </a:solidFill>
                  </a:rPr>
                  <a:t> is the number density of particles</a:t>
                </a:r>
              </a:p>
              <a:p>
                <a:pPr algn="l"/>
                <a:r>
                  <a:rPr lang="en-US" sz="2400" i="1" dirty="0">
                    <a:solidFill>
                      <a:srgbClr val="666666"/>
                    </a:solidFill>
                  </a:rPr>
                  <a:t>F</a:t>
                </a:r>
                <a:r>
                  <a:rPr lang="en-US" sz="2400" dirty="0">
                    <a:solidFill>
                      <a:srgbClr val="666666"/>
                    </a:solidFill>
                  </a:rPr>
                  <a:t>(</a:t>
                </a:r>
                <a:r>
                  <a:rPr lang="en-US" sz="2400" i="1" dirty="0">
                    <a:solidFill>
                      <a:srgbClr val="666666"/>
                    </a:solidFill>
                  </a:rPr>
                  <a:t>q</a:t>
                </a:r>
                <a:r>
                  <a:rPr lang="en-US" sz="2400" dirty="0">
                    <a:solidFill>
                      <a:srgbClr val="666666"/>
                    </a:solidFill>
                  </a:rPr>
                  <a:t>) is the form factor (particle shape)</a:t>
                </a:r>
              </a:p>
              <a:p>
                <a:pPr algn="l"/>
                <a:r>
                  <a:rPr lang="en-US" sz="2400" i="1" dirty="0">
                    <a:solidFill>
                      <a:srgbClr val="666666"/>
                    </a:solidFill>
                  </a:rPr>
                  <a:t>S</a:t>
                </a:r>
                <a:r>
                  <a:rPr lang="en-US" sz="2400" dirty="0">
                    <a:solidFill>
                      <a:srgbClr val="666666"/>
                    </a:solidFill>
                  </a:rPr>
                  <a:t>(</a:t>
                </a:r>
                <a:r>
                  <a:rPr lang="en-US" sz="2400" i="1" dirty="0">
                    <a:solidFill>
                      <a:srgbClr val="666666"/>
                    </a:solidFill>
                  </a:rPr>
                  <a:t>q</a:t>
                </a:r>
                <a:r>
                  <a:rPr lang="en-US" sz="2400" dirty="0">
                    <a:solidFill>
                      <a:srgbClr val="666666"/>
                    </a:solidFill>
                  </a:rPr>
                  <a:t>) is the structure factor (particle interactions</a:t>
                </a:r>
                <a:r>
                  <a:rPr lang="en-US" dirty="0">
                    <a:solidFill>
                      <a:srgbClr val="666666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C2CB85-8008-954E-A77C-C334B4219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34" y="1700000"/>
                <a:ext cx="6152453" cy="1569660"/>
              </a:xfrm>
              <a:prstGeom prst="rect">
                <a:avLst/>
              </a:prstGeom>
              <a:blipFill>
                <a:blip r:embed="rId2"/>
                <a:stretch>
                  <a:fillRect l="-1649" r="-6804" b="-8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AA8DB6D-B5F0-5F4B-BF4B-7F9FA6F21922}"/>
              </a:ext>
            </a:extLst>
          </p:cNvPr>
          <p:cNvGrpSpPr/>
          <p:nvPr/>
        </p:nvGrpSpPr>
        <p:grpSpPr>
          <a:xfrm>
            <a:off x="474134" y="4129410"/>
            <a:ext cx="4887314" cy="2485358"/>
            <a:chOff x="474133" y="3676270"/>
            <a:chExt cx="5245100" cy="29415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AB0F71C-E09C-4849-A467-1D2E58049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33" y="3676270"/>
              <a:ext cx="5245100" cy="2743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60E1E0-47BC-6944-83AC-6C843AFAD794}"/>
                </a:ext>
              </a:extLst>
            </p:cNvPr>
            <p:cNvSpPr txBox="1"/>
            <p:nvPr/>
          </p:nvSpPr>
          <p:spPr>
            <a:xfrm>
              <a:off x="1640416" y="6213121"/>
              <a:ext cx="3764238" cy="404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>
                  <a:solidFill>
                    <a:srgbClr val="666666"/>
                  </a:solidFill>
                </a:rPr>
                <a:t>Cylinder radius = 40Å, lenght = 200Å</a:t>
              </a:r>
            </a:p>
          </p:txBody>
        </p:sp>
        <p:sp>
          <p:nvSpPr>
            <p:cNvPr id="18" name="Direct Access Storage 17">
              <a:extLst>
                <a:ext uri="{FF2B5EF4-FFF2-40B4-BE49-F238E27FC236}">
                  <a16:creationId xmlns:a16="http://schemas.microsoft.com/office/drawing/2014/main" id="{F28AD9E9-32B2-9F4D-BE1A-5F7AC25B454F}"/>
                </a:ext>
              </a:extLst>
            </p:cNvPr>
            <p:cNvSpPr/>
            <p:nvPr/>
          </p:nvSpPr>
          <p:spPr>
            <a:xfrm>
              <a:off x="1304544" y="4462272"/>
              <a:ext cx="2011680" cy="521393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A7920D-4095-894C-84BB-2453DC9D44EE}"/>
              </a:ext>
            </a:extLst>
          </p:cNvPr>
          <p:cNvGrpSpPr/>
          <p:nvPr/>
        </p:nvGrpSpPr>
        <p:grpSpPr>
          <a:xfrm>
            <a:off x="6578955" y="4129410"/>
            <a:ext cx="4899537" cy="2485358"/>
            <a:chOff x="6164002" y="3704170"/>
            <a:chExt cx="5245100" cy="28972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8AFE1C5-02DE-8A44-9D92-D0D27890A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4002" y="3704170"/>
              <a:ext cx="5245100" cy="2743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0250C9-EEC0-124B-8420-5350E027AF2A}"/>
                </a:ext>
              </a:extLst>
            </p:cNvPr>
            <p:cNvSpPr txBox="1"/>
            <p:nvPr/>
          </p:nvSpPr>
          <p:spPr>
            <a:xfrm>
              <a:off x="6658568" y="6209213"/>
              <a:ext cx="3578032" cy="392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666666"/>
                  </a:solidFill>
                </a:rPr>
                <a:t>Hardsphere, effective radius = 50Å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25666A8-FB6D-5E45-9DA9-FF3BAAE62A5B}"/>
                </a:ext>
              </a:extLst>
            </p:cNvPr>
            <p:cNvSpPr/>
            <p:nvPr/>
          </p:nvSpPr>
          <p:spPr>
            <a:xfrm>
              <a:off x="7534434" y="4669317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AA6100-4C6C-D044-B5D8-4ABFD67B2FEF}"/>
                </a:ext>
              </a:extLst>
            </p:cNvPr>
            <p:cNvSpPr/>
            <p:nvPr/>
          </p:nvSpPr>
          <p:spPr>
            <a:xfrm>
              <a:off x="8259619" y="4467313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85CFA2-D1D6-BF4B-82F0-F565E72F8AB7}"/>
                </a:ext>
              </a:extLst>
            </p:cNvPr>
            <p:cNvSpPr/>
            <p:nvPr/>
          </p:nvSpPr>
          <p:spPr>
            <a:xfrm>
              <a:off x="7554289" y="5061824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7DF0068-0D54-0749-BBD4-7A8B3DA8E860}"/>
                </a:ext>
              </a:extLst>
            </p:cNvPr>
            <p:cNvSpPr/>
            <p:nvPr/>
          </p:nvSpPr>
          <p:spPr>
            <a:xfrm>
              <a:off x="7820724" y="5335633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A0903B-9A96-D940-99E5-AE629D111BAC}"/>
                </a:ext>
              </a:extLst>
            </p:cNvPr>
            <p:cNvSpPr/>
            <p:nvPr/>
          </p:nvSpPr>
          <p:spPr>
            <a:xfrm>
              <a:off x="8057089" y="4933099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4B92C20-10DC-4641-8CAC-5869AEA87E6A}"/>
                </a:ext>
              </a:extLst>
            </p:cNvPr>
            <p:cNvSpPr/>
            <p:nvPr/>
          </p:nvSpPr>
          <p:spPr>
            <a:xfrm>
              <a:off x="8454876" y="5249722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3204C9A-CBDD-8446-B549-5030095C28FC}"/>
                </a:ext>
              </a:extLst>
            </p:cNvPr>
            <p:cNvSpPr/>
            <p:nvPr/>
          </p:nvSpPr>
          <p:spPr>
            <a:xfrm>
              <a:off x="8540035" y="4837002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278805-A564-8C45-BB53-12B026827176}"/>
                </a:ext>
              </a:extLst>
            </p:cNvPr>
            <p:cNvCxnSpPr>
              <a:stCxn id="19" idx="7"/>
              <a:endCxn id="20" idx="2"/>
            </p:cNvCxnSpPr>
            <p:nvPr/>
          </p:nvCxnSpPr>
          <p:spPr>
            <a:xfrm flipV="1">
              <a:off x="7773784" y="4570945"/>
              <a:ext cx="485835" cy="12872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C55D9A-2B1E-8749-B337-CFD6E6326EB6}"/>
                </a:ext>
              </a:extLst>
            </p:cNvPr>
            <p:cNvCxnSpPr>
              <a:cxnSpLocks/>
              <a:stCxn id="19" idx="5"/>
              <a:endCxn id="23" idx="1"/>
            </p:cNvCxnSpPr>
            <p:nvPr/>
          </p:nvCxnSpPr>
          <p:spPr>
            <a:xfrm>
              <a:off x="7773784" y="4846228"/>
              <a:ext cx="324371" cy="1172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E3C9A8E-7BA3-A042-835A-AA12D174B5DB}"/>
              </a:ext>
            </a:extLst>
          </p:cNvPr>
          <p:cNvGrpSpPr/>
          <p:nvPr/>
        </p:nvGrpSpPr>
        <p:grpSpPr>
          <a:xfrm>
            <a:off x="6658568" y="1160134"/>
            <a:ext cx="4731760" cy="2819436"/>
            <a:chOff x="6658568" y="1160134"/>
            <a:chExt cx="4731760" cy="281943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5DB5811-50B7-E743-BB3D-020175138027}"/>
                </a:ext>
              </a:extLst>
            </p:cNvPr>
            <p:cNvGrpSpPr/>
            <p:nvPr/>
          </p:nvGrpSpPr>
          <p:grpSpPr>
            <a:xfrm>
              <a:off x="6658568" y="1160134"/>
              <a:ext cx="4731760" cy="2474722"/>
              <a:chOff x="6658568" y="1050950"/>
              <a:chExt cx="4731760" cy="247472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ABC57EB-8278-C344-859D-A5BCF24D3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58568" y="1050950"/>
                <a:ext cx="4731760" cy="247472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2C22F7E-A1DD-4343-9AF1-78A497BDFC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4433" t="9124" r="22189" b="11461"/>
              <a:stretch/>
            </p:blipFill>
            <p:spPr>
              <a:xfrm>
                <a:off x="7432760" y="1397366"/>
                <a:ext cx="2093378" cy="1609134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A9AD9D-A355-884C-B06A-42106A664DD7}"/>
                </a:ext>
              </a:extLst>
            </p:cNvPr>
            <p:cNvSpPr txBox="1"/>
            <p:nvPr/>
          </p:nvSpPr>
          <p:spPr>
            <a:xfrm>
              <a:off x="7014949" y="3610238"/>
              <a:ext cx="2928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rgbClr val="666666"/>
                  </a:solidFill>
                </a:rPr>
                <a:t>Protein structure coordinates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480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92A0-3935-4042-8589-1C7D119D1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265373"/>
            <a:ext cx="10479314" cy="657339"/>
          </a:xfrm>
        </p:spPr>
        <p:txBody>
          <a:bodyPr/>
          <a:lstStyle/>
          <a:p>
            <a:r>
              <a:rPr lang="sv-SE" sz="3200" dirty="0" err="1"/>
              <a:t>Fitting</a:t>
            </a:r>
            <a:r>
              <a:rPr lang="sv-SE" sz="3200" dirty="0"/>
              <a:t> </a:t>
            </a:r>
            <a:r>
              <a:rPr lang="sv-SE" sz="3200" dirty="0" err="1"/>
              <a:t>model</a:t>
            </a:r>
            <a:r>
              <a:rPr lang="sv-SE" sz="3200" dirty="0"/>
              <a:t> to data is </a:t>
            </a:r>
            <a:r>
              <a:rPr lang="sv-SE" sz="3200" dirty="0" err="1"/>
              <a:t>typically</a:t>
            </a:r>
            <a:r>
              <a:rPr lang="sv-SE" sz="3200" dirty="0"/>
              <a:t> </a:t>
            </a:r>
            <a:r>
              <a:rPr lang="sv-SE" sz="3200" dirty="0" err="1"/>
              <a:t>done</a:t>
            </a:r>
            <a:r>
              <a:rPr lang="sv-SE" sz="3200" dirty="0"/>
              <a:t> </a:t>
            </a:r>
            <a:r>
              <a:rPr lang="sv-SE" sz="3200" dirty="0" err="1"/>
              <a:t>through</a:t>
            </a:r>
            <a:r>
              <a:rPr lang="sv-SE" sz="3200" dirty="0"/>
              <a:t> </a:t>
            </a:r>
            <a:r>
              <a:rPr lang="sv-SE" sz="3200" i="1" dirty="0"/>
              <a:t>χ</a:t>
            </a:r>
            <a:r>
              <a:rPr lang="sv-SE" sz="3200" baseline="30000" dirty="0"/>
              <a:t>2</a:t>
            </a:r>
            <a:r>
              <a:rPr lang="sv-SE" sz="3200" dirty="0"/>
              <a:t> </a:t>
            </a:r>
            <a:r>
              <a:rPr lang="sv-SE" sz="3200" dirty="0" err="1"/>
              <a:t>optimization</a:t>
            </a:r>
            <a:endParaRPr lang="sv-S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98335-0F2F-0945-8151-A6E77E5E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5</a:t>
            </a:fld>
            <a:endParaRPr lang="sv-S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8409F1-641B-444E-A041-BE11C614B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22" r="46716"/>
          <a:stretch/>
        </p:blipFill>
        <p:spPr>
          <a:xfrm>
            <a:off x="3943900" y="3150268"/>
            <a:ext cx="2606943" cy="35179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FEE4C5D-3807-C946-B8A7-6E0CDBD3B2F8}"/>
              </a:ext>
            </a:extLst>
          </p:cNvPr>
          <p:cNvGrpSpPr/>
          <p:nvPr/>
        </p:nvGrpSpPr>
        <p:grpSpPr>
          <a:xfrm>
            <a:off x="6601643" y="3075043"/>
            <a:ext cx="2948758" cy="3593126"/>
            <a:chOff x="5084788" y="2311399"/>
            <a:chExt cx="2776512" cy="37653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C32A793-EE6A-F046-8DF8-75B53B5AC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267" r="46490"/>
            <a:stretch/>
          </p:blipFill>
          <p:spPr>
            <a:xfrm>
              <a:off x="5084788" y="2311399"/>
              <a:ext cx="2776512" cy="376535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DDD4B7-3B0B-FD48-8EA8-39153E9DCB23}"/>
                </a:ext>
              </a:extLst>
            </p:cNvPr>
            <p:cNvSpPr/>
            <p:nvPr/>
          </p:nvSpPr>
          <p:spPr>
            <a:xfrm>
              <a:off x="7518400" y="3378200"/>
              <a:ext cx="292100" cy="1155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E372138-F2FB-E346-9291-34256D3E45DE}"/>
              </a:ext>
            </a:extLst>
          </p:cNvPr>
          <p:cNvGraphicFramePr>
            <a:graphicFrameLocks noGrp="1"/>
          </p:cNvGraphicFramePr>
          <p:nvPr/>
        </p:nvGraphicFramePr>
        <p:xfrm>
          <a:off x="1458738" y="929484"/>
          <a:ext cx="5394442" cy="252491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97221">
                  <a:extLst>
                    <a:ext uri="{9D8B030D-6E8A-4147-A177-3AD203B41FA5}">
                      <a16:colId xmlns:a16="http://schemas.microsoft.com/office/drawing/2014/main" val="3342422542"/>
                    </a:ext>
                  </a:extLst>
                </a:gridCol>
                <a:gridCol w="2697221">
                  <a:extLst>
                    <a:ext uri="{9D8B030D-6E8A-4147-A177-3AD203B41FA5}">
                      <a16:colId xmlns:a16="http://schemas.microsoft.com/office/drawing/2014/main" val="335240172"/>
                    </a:ext>
                  </a:extLst>
                </a:gridCol>
              </a:tblGrid>
              <a:tr h="504983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Before 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8594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model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062362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lenght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350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00269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radius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35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14436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endParaRPr lang="sv-SE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416.9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107588"/>
                  </a:ext>
                </a:extLst>
              </a:tr>
            </a:tbl>
          </a:graphicData>
        </a:graphic>
      </p:graphicFrame>
      <p:sp>
        <p:nvSpPr>
          <p:cNvPr id="14" name="Direct Access Storage 13">
            <a:extLst>
              <a:ext uri="{FF2B5EF4-FFF2-40B4-BE49-F238E27FC236}">
                <a16:creationId xmlns:a16="http://schemas.microsoft.com/office/drawing/2014/main" id="{1578A044-2A78-014F-BFA5-6733D45E0251}"/>
              </a:ext>
            </a:extLst>
          </p:cNvPr>
          <p:cNvSpPr/>
          <p:nvPr/>
        </p:nvSpPr>
        <p:spPr>
          <a:xfrm>
            <a:off x="4213468" y="1463605"/>
            <a:ext cx="1752134" cy="42445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54CCA6-F1CC-6B40-A1AC-77DB37AD9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676" y="3016141"/>
            <a:ext cx="2364901" cy="32395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B25025-BE5B-C042-9AF4-8BFFA629EB1A}"/>
              </a:ext>
            </a:extLst>
          </p:cNvPr>
          <p:cNvGraphicFramePr>
            <a:graphicFrameLocks noGrp="1"/>
          </p:cNvGraphicFramePr>
          <p:nvPr/>
        </p:nvGraphicFramePr>
        <p:xfrm>
          <a:off x="6895025" y="937795"/>
          <a:ext cx="2697221" cy="25166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97221">
                  <a:extLst>
                    <a:ext uri="{9D8B030D-6E8A-4147-A177-3AD203B41FA5}">
                      <a16:colId xmlns:a16="http://schemas.microsoft.com/office/drawing/2014/main" val="4172371740"/>
                    </a:ext>
                  </a:extLst>
                </a:gridCol>
              </a:tblGrid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After</a:t>
                      </a:r>
                      <a:r>
                        <a:rPr lang="sv-SE" dirty="0"/>
                        <a:t> 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086311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47055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/>
                        <a:t>400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758666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/>
                        <a:t>40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53532"/>
                  </a:ext>
                </a:extLst>
              </a:tr>
              <a:tr h="496672">
                <a:tc>
                  <a:txBody>
                    <a:bodyPr/>
                    <a:lstStyle/>
                    <a:p>
                      <a:r>
                        <a:rPr lang="sv-SE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103651"/>
                  </a:ext>
                </a:extLst>
              </a:tr>
            </a:tbl>
          </a:graphicData>
        </a:graphic>
      </p:graphicFrame>
      <p:sp>
        <p:nvSpPr>
          <p:cNvPr id="16" name="Direct Access Storage 15">
            <a:extLst>
              <a:ext uri="{FF2B5EF4-FFF2-40B4-BE49-F238E27FC236}">
                <a16:creationId xmlns:a16="http://schemas.microsoft.com/office/drawing/2014/main" id="{DD0CA09F-49AF-BB47-808D-37C6D57495FE}"/>
              </a:ext>
            </a:extLst>
          </p:cNvPr>
          <p:cNvSpPr/>
          <p:nvPr/>
        </p:nvSpPr>
        <p:spPr>
          <a:xfrm>
            <a:off x="6963617" y="1561362"/>
            <a:ext cx="2222612" cy="295055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8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13A-5405-2047-B89A-8ADFA16B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SasView</a:t>
            </a:r>
            <a:r>
              <a:rPr lang="sv-SE" dirty="0"/>
              <a:t>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482D3-8615-FD46-89FF-7D7A7A28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6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DB6FD3-9FDA-8744-B415-3B4D29F81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10130348" cy="507076"/>
          </a:xfrm>
        </p:spPr>
        <p:txBody>
          <a:bodyPr/>
          <a:lstStyle/>
          <a:p>
            <a:r>
              <a:rPr lang="en-US" dirty="0"/>
              <a:t>An open, collaborative, community 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33BDA1-2C30-2440-BBB3-3C8AF4EC0B93}"/>
              </a:ext>
            </a:extLst>
          </p:cNvPr>
          <p:cNvSpPr/>
          <p:nvPr/>
        </p:nvSpPr>
        <p:spPr>
          <a:xfrm>
            <a:off x="957943" y="1438102"/>
            <a:ext cx="52656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Community driven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Supported by 9 facilities, 40 contributors </a:t>
            </a:r>
            <a:br>
              <a:rPr lang="en-US" dirty="0">
                <a:solidFill>
                  <a:srgbClr val="666666"/>
                </a:solidFill>
              </a:rPr>
            </a:br>
            <a:r>
              <a:rPr lang="en-US" dirty="0">
                <a:solidFill>
                  <a:srgbClr val="666666"/>
                </a:solidFill>
              </a:rPr>
              <a:t>(~15 active at any one time)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Small leadership team: Paul Butler (NIST), Steve King (ISIS), </a:t>
            </a:r>
            <a:r>
              <a:rPr lang="en-US" dirty="0" err="1">
                <a:solidFill>
                  <a:srgbClr val="666666"/>
                </a:solidFill>
              </a:rPr>
              <a:t>Wojciech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Potrzebowski</a:t>
            </a:r>
            <a:r>
              <a:rPr lang="en-US" dirty="0">
                <a:solidFill>
                  <a:srgbClr val="666666"/>
                </a:solidFill>
              </a:rPr>
              <a:t> (ESS)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Biweekly calls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Regular </a:t>
            </a:r>
            <a:r>
              <a:rPr lang="en-US" dirty="0" err="1">
                <a:solidFill>
                  <a:srgbClr val="666666"/>
                </a:solidFill>
              </a:rPr>
              <a:t>SasView</a:t>
            </a:r>
            <a:r>
              <a:rPr lang="en-US" dirty="0">
                <a:solidFill>
                  <a:srgbClr val="666666"/>
                </a:solidFill>
              </a:rPr>
              <a:t> camps and hackathons </a:t>
            </a:r>
          </a:p>
          <a:p>
            <a:endParaRPr lang="en-US" dirty="0">
              <a:solidFill>
                <a:srgbClr val="6666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Hosted on </a:t>
            </a:r>
            <a:r>
              <a:rPr lang="en-US" dirty="0" err="1">
                <a:solidFill>
                  <a:srgbClr val="666666"/>
                </a:solidFill>
              </a:rPr>
              <a:t>github</a:t>
            </a:r>
            <a:r>
              <a:rPr lang="en-US" dirty="0">
                <a:solidFill>
                  <a:srgbClr val="666666"/>
                </a:solidFill>
              </a:rPr>
              <a:t>: https://</a:t>
            </a:r>
            <a:r>
              <a:rPr lang="en-US" dirty="0" err="1">
                <a:solidFill>
                  <a:srgbClr val="666666"/>
                </a:solidFill>
              </a:rPr>
              <a:t>github.com</a:t>
            </a:r>
            <a:r>
              <a:rPr lang="en-US" dirty="0">
                <a:solidFill>
                  <a:srgbClr val="666666"/>
                </a:solidFill>
              </a:rPr>
              <a:t>/</a:t>
            </a:r>
            <a:r>
              <a:rPr lang="en-US" dirty="0" err="1">
                <a:solidFill>
                  <a:srgbClr val="666666"/>
                </a:solidFill>
              </a:rPr>
              <a:t>SasView</a:t>
            </a:r>
            <a:r>
              <a:rPr lang="en-US" dirty="0">
                <a:solidFill>
                  <a:srgbClr val="666666"/>
                </a:solidFill>
              </a:rPr>
              <a:t>/</a:t>
            </a:r>
            <a:r>
              <a:rPr lang="en-US" dirty="0" err="1">
                <a:solidFill>
                  <a:srgbClr val="666666"/>
                </a:solidFill>
              </a:rPr>
              <a:t>sasview</a:t>
            </a:r>
            <a:r>
              <a:rPr lang="en-US" dirty="0">
                <a:solidFill>
                  <a:srgbClr val="666666"/>
                </a:solidFill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6A658C-6FE5-F542-BFE6-2CAFE6FD809A}"/>
              </a:ext>
            </a:extLst>
          </p:cNvPr>
          <p:cNvGrpSpPr/>
          <p:nvPr/>
        </p:nvGrpSpPr>
        <p:grpSpPr>
          <a:xfrm>
            <a:off x="6831841" y="1566565"/>
            <a:ext cx="4648199" cy="3666579"/>
            <a:chOff x="6004930" y="1625309"/>
            <a:chExt cx="4648199" cy="3666579"/>
          </a:xfrm>
        </p:grpSpPr>
        <p:pic>
          <p:nvPicPr>
            <p:cNvPr id="9" name="Picture 8" descr="http://www.sasview.org/media/photos/code-camp-6a-reduced.png">
              <a:extLst>
                <a:ext uri="{FF2B5EF4-FFF2-40B4-BE49-F238E27FC236}">
                  <a16:creationId xmlns:a16="http://schemas.microsoft.com/office/drawing/2014/main" id="{22B4DCCA-834C-9E42-BBF5-D48921A6DB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11"/>
            <a:stretch/>
          </p:blipFill>
          <p:spPr bwMode="auto">
            <a:xfrm>
              <a:off x="8367798" y="1625309"/>
              <a:ext cx="2285331" cy="1555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EA67BD-F45B-1040-A347-A51EC7431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90" r="5539" b="25236"/>
            <a:stretch/>
          </p:blipFill>
          <p:spPr>
            <a:xfrm>
              <a:off x="6004930" y="1625309"/>
              <a:ext cx="2272227" cy="15555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D864C2-6915-D74A-9292-D99B56665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4930" y="3270113"/>
              <a:ext cx="2272228" cy="17139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A88F8F-83F3-9646-ACB6-0657AFE3AEFB}"/>
                </a:ext>
              </a:extLst>
            </p:cNvPr>
            <p:cNvSpPr txBox="1"/>
            <p:nvPr/>
          </p:nvSpPr>
          <p:spPr>
            <a:xfrm>
              <a:off x="6776418" y="4984111"/>
              <a:ext cx="30156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Pictures from </a:t>
              </a:r>
              <a:r>
                <a:rPr lang="sv-SE" sz="1400" dirty="0" err="1"/>
                <a:t>Code</a:t>
              </a:r>
              <a:r>
                <a:rPr lang="sv-SE" sz="1400" dirty="0"/>
                <a:t> Camps: V, VI, VIII, 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E9A1DDF-6553-7D44-91E8-0BAD6A0D8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4709" y="3211369"/>
            <a:ext cx="2283783" cy="17139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B1A31F-F13D-6147-8DAA-4396DD97E6CF}"/>
              </a:ext>
            </a:extLst>
          </p:cNvPr>
          <p:cNvSpPr/>
          <p:nvPr/>
        </p:nvSpPr>
        <p:spPr>
          <a:xfrm>
            <a:off x="4884360" y="5677817"/>
            <a:ext cx="179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www.sasview.org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33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4944-BE9D-AA47-A285-603A5884C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support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BAAD6-7277-7446-89C0-57F71BEC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7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4A830F-95A9-4841-937F-65BD856510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Documentation and communication channels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251187-A11A-6B42-B48A-C7372305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63" y="3952441"/>
            <a:ext cx="3620485" cy="2824900"/>
          </a:xfrm>
          <a:prstGeom prst="rect">
            <a:avLst/>
          </a:prstGeom>
          <a:ln>
            <a:solidFill>
              <a:srgbClr val="626262"/>
            </a:solidFill>
          </a:ln>
        </p:spPr>
      </p:pic>
      <p:sp>
        <p:nvSpPr>
          <p:cNvPr id="10" name="Google Shape;423;p53">
            <a:extLst>
              <a:ext uri="{FF2B5EF4-FFF2-40B4-BE49-F238E27FC236}">
                <a16:creationId xmlns:a16="http://schemas.microsoft.com/office/drawing/2014/main" id="{D3F8C1D9-5C55-7B45-851F-FBB646700962}"/>
              </a:ext>
            </a:extLst>
          </p:cNvPr>
          <p:cNvSpPr txBox="1"/>
          <p:nvPr/>
        </p:nvSpPr>
        <p:spPr>
          <a:xfrm>
            <a:off x="446970" y="1341105"/>
            <a:ext cx="4790608" cy="459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Website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Documentation</a:t>
            </a: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in-program &amp; online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Written Tutorials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Video Tutorials (YouTube)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Taught Courses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scattering schools/workshops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university courses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 err="1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Bootcamps</a:t>
            </a:r>
            <a:r>
              <a:rPr lang="en-GB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 &amp; regional workshops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e-Learning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Slack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Twitter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(Marketplace)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endParaRPr lang="en"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help@sasview.org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users@sasview.org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A4F32C-810C-3B44-996E-63CAD3F65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289" y="1276139"/>
            <a:ext cx="3601800" cy="2671172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CD2ED0-D8E2-4C45-AB3D-BDC095122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603" y="3952441"/>
            <a:ext cx="4969608" cy="2354266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14" name="Google Shape;434;p54">
            <a:extLst>
              <a:ext uri="{FF2B5EF4-FFF2-40B4-BE49-F238E27FC236}">
                <a16:creationId xmlns:a16="http://schemas.microsoft.com/office/drawing/2014/main" id="{BB8F4D32-2391-9E4E-B1D3-1ED6804B452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2134" y="1548434"/>
            <a:ext cx="3808599" cy="2634194"/>
          </a:xfrm>
          <a:prstGeom prst="rect">
            <a:avLst/>
          </a:prstGeom>
          <a:noFill/>
          <a:ln>
            <a:solidFill>
              <a:srgbClr val="626262"/>
            </a:solidFill>
          </a:ln>
        </p:spPr>
      </p:pic>
    </p:spTree>
    <p:extLst>
      <p:ext uri="{BB962C8B-B14F-4D97-AF65-F5344CB8AC3E}">
        <p14:creationId xmlns:p14="http://schemas.microsoft.com/office/powerpoint/2010/main" val="182027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55B39F-C59C-544F-B610-001C6B176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16" y="1849608"/>
            <a:ext cx="8809948" cy="4214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ED036-EF09-4642-93BC-F1AD2D7A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in </a:t>
            </a:r>
            <a:r>
              <a:rPr lang="en-US" dirty="0" err="1"/>
              <a:t>SasView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C8CFB-C23C-B848-A6BD-D4DF0EE7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8</a:t>
            </a:fld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C913CA-0D5C-9348-87F8-D29ABE448A81}"/>
              </a:ext>
            </a:extLst>
          </p:cNvPr>
          <p:cNvGrpSpPr/>
          <p:nvPr/>
        </p:nvGrpSpPr>
        <p:grpSpPr>
          <a:xfrm>
            <a:off x="-319027" y="2859662"/>
            <a:ext cx="3207198" cy="750342"/>
            <a:chOff x="212185" y="2754391"/>
            <a:chExt cx="3207198" cy="750342"/>
          </a:xfrm>
        </p:grpSpPr>
        <p:sp>
          <p:nvSpPr>
            <p:cNvPr id="14" name="Google Shape;182;p31">
              <a:extLst>
                <a:ext uri="{FF2B5EF4-FFF2-40B4-BE49-F238E27FC236}">
                  <a16:creationId xmlns:a16="http://schemas.microsoft.com/office/drawing/2014/main" id="{FD24C6AE-E1D4-6E42-B38A-A23522B535F7}"/>
                </a:ext>
              </a:extLst>
            </p:cNvPr>
            <p:cNvSpPr txBox="1"/>
            <p:nvPr/>
          </p:nvSpPr>
          <p:spPr>
            <a:xfrm>
              <a:off x="212185" y="2754391"/>
              <a:ext cx="2607947" cy="750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r">
                <a:buSzPts val="1500"/>
              </a:pPr>
              <a:r>
                <a:rPr lang="en" sz="1600" dirty="0"/>
                <a:t>Data management</a:t>
              </a:r>
              <a:endParaRPr sz="1600" dirty="0"/>
            </a:p>
            <a:p>
              <a:pPr algn="r">
                <a:buSzPts val="1300"/>
              </a:pPr>
              <a:r>
                <a:rPr lang="en" sz="1600" dirty="0"/>
                <a:t>Common data formats supported, including NXCansas &amp; </a:t>
              </a:r>
              <a:r>
                <a:rPr lang="en" sz="1600" i="1" dirty="0"/>
                <a:t>cansas1D</a:t>
              </a:r>
              <a:endParaRPr sz="1600" dirty="0"/>
            </a:p>
          </p:txBody>
        </p:sp>
        <p:sp>
          <p:nvSpPr>
            <p:cNvPr id="18" name="Google Shape;186;p31">
              <a:extLst>
                <a:ext uri="{FF2B5EF4-FFF2-40B4-BE49-F238E27FC236}">
                  <a16:creationId xmlns:a16="http://schemas.microsoft.com/office/drawing/2014/main" id="{8D02F92A-4468-7C42-A55E-FEA968C8A2DE}"/>
                </a:ext>
              </a:extLst>
            </p:cNvPr>
            <p:cNvSpPr/>
            <p:nvPr/>
          </p:nvSpPr>
          <p:spPr>
            <a:xfrm>
              <a:off x="2800807" y="2971332"/>
              <a:ext cx="618576" cy="294825"/>
            </a:xfrm>
            <a:prstGeom prst="rightArrow">
              <a:avLst>
                <a:gd name="adj1" fmla="val 48674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DA965F-1EFA-C044-92DF-93CDAF7FDD0C}"/>
              </a:ext>
            </a:extLst>
          </p:cNvPr>
          <p:cNvGrpSpPr/>
          <p:nvPr/>
        </p:nvGrpSpPr>
        <p:grpSpPr>
          <a:xfrm>
            <a:off x="-478767" y="4894706"/>
            <a:ext cx="3526679" cy="772630"/>
            <a:chOff x="212185" y="4529638"/>
            <a:chExt cx="3526679" cy="772630"/>
          </a:xfrm>
        </p:grpSpPr>
        <p:sp>
          <p:nvSpPr>
            <p:cNvPr id="17" name="Google Shape;185;p31">
              <a:extLst>
                <a:ext uri="{FF2B5EF4-FFF2-40B4-BE49-F238E27FC236}">
                  <a16:creationId xmlns:a16="http://schemas.microsoft.com/office/drawing/2014/main" id="{A76358B5-87EE-6B46-9555-774531D2FF53}"/>
                </a:ext>
              </a:extLst>
            </p:cNvPr>
            <p:cNvSpPr txBox="1"/>
            <p:nvPr/>
          </p:nvSpPr>
          <p:spPr>
            <a:xfrm>
              <a:off x="212185" y="4529638"/>
              <a:ext cx="3526679" cy="57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Analysis Tool Choice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&amp;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Plotting</a:t>
              </a:r>
              <a:endParaRPr sz="1600" dirty="0"/>
            </a:p>
          </p:txBody>
        </p:sp>
        <p:sp>
          <p:nvSpPr>
            <p:cNvPr id="19" name="Google Shape;187;p31">
              <a:extLst>
                <a:ext uri="{FF2B5EF4-FFF2-40B4-BE49-F238E27FC236}">
                  <a16:creationId xmlns:a16="http://schemas.microsoft.com/office/drawing/2014/main" id="{95D76609-9B38-6041-AA71-0BBA0DE919BB}"/>
                </a:ext>
              </a:extLst>
            </p:cNvPr>
            <p:cNvSpPr/>
            <p:nvPr/>
          </p:nvSpPr>
          <p:spPr>
            <a:xfrm rot="2830764">
              <a:off x="3249658" y="4906916"/>
              <a:ext cx="574618" cy="21608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9318C3-892E-D04D-8C05-2657671A2718}"/>
              </a:ext>
            </a:extLst>
          </p:cNvPr>
          <p:cNvGrpSpPr/>
          <p:nvPr/>
        </p:nvGrpSpPr>
        <p:grpSpPr>
          <a:xfrm>
            <a:off x="2138437" y="5318121"/>
            <a:ext cx="4011925" cy="1199859"/>
            <a:chOff x="2138437" y="4940750"/>
            <a:chExt cx="4011925" cy="1199859"/>
          </a:xfrm>
        </p:grpSpPr>
        <p:sp>
          <p:nvSpPr>
            <p:cNvPr id="16" name="Google Shape;184;p31">
              <a:extLst>
                <a:ext uri="{FF2B5EF4-FFF2-40B4-BE49-F238E27FC236}">
                  <a16:creationId xmlns:a16="http://schemas.microsoft.com/office/drawing/2014/main" id="{9A156BBA-89A1-C14E-A04C-15AC21F9BC07}"/>
                </a:ext>
              </a:extLst>
            </p:cNvPr>
            <p:cNvSpPr txBox="1"/>
            <p:nvPr/>
          </p:nvSpPr>
          <p:spPr>
            <a:xfrm>
              <a:off x="2138437" y="5714533"/>
              <a:ext cx="4011925" cy="426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Polydispersity (choice of distribution and distribution parameters)</a:t>
              </a:r>
              <a:endParaRPr sz="1600" dirty="0"/>
            </a:p>
          </p:txBody>
        </p:sp>
        <p:sp>
          <p:nvSpPr>
            <p:cNvPr id="20" name="Google Shape;188;p31">
              <a:extLst>
                <a:ext uri="{FF2B5EF4-FFF2-40B4-BE49-F238E27FC236}">
                  <a16:creationId xmlns:a16="http://schemas.microsoft.com/office/drawing/2014/main" id="{A6797D35-E296-9C48-B4C5-FDCBEA825FE9}"/>
                </a:ext>
              </a:extLst>
            </p:cNvPr>
            <p:cNvSpPr/>
            <p:nvPr/>
          </p:nvSpPr>
          <p:spPr>
            <a:xfrm rot="18059144">
              <a:off x="4389372" y="5226295"/>
              <a:ext cx="840514" cy="26942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92005E-A851-4D43-9F46-3C7D9D305E35}"/>
              </a:ext>
            </a:extLst>
          </p:cNvPr>
          <p:cNvGrpSpPr/>
          <p:nvPr/>
        </p:nvGrpSpPr>
        <p:grpSpPr>
          <a:xfrm>
            <a:off x="6012146" y="5570312"/>
            <a:ext cx="3875261" cy="796855"/>
            <a:chOff x="6012146" y="5221970"/>
            <a:chExt cx="3875261" cy="796855"/>
          </a:xfrm>
        </p:grpSpPr>
        <p:sp>
          <p:nvSpPr>
            <p:cNvPr id="13" name="Google Shape;181;p31">
              <a:extLst>
                <a:ext uri="{FF2B5EF4-FFF2-40B4-BE49-F238E27FC236}">
                  <a16:creationId xmlns:a16="http://schemas.microsoft.com/office/drawing/2014/main" id="{6AFCB641-B4C7-AB46-9BA3-0BBEFE7A0B05}"/>
                </a:ext>
              </a:extLst>
            </p:cNvPr>
            <p:cNvSpPr txBox="1"/>
            <p:nvPr/>
          </p:nvSpPr>
          <p:spPr>
            <a:xfrm>
              <a:off x="6046488" y="5714533"/>
              <a:ext cx="3840919" cy="304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Resolution smearing (pinhole and slit)</a:t>
              </a:r>
              <a:endParaRPr sz="1600" dirty="0"/>
            </a:p>
            <a:p>
              <a:pPr algn="ctr">
                <a:buSzPts val="1300"/>
              </a:pPr>
              <a:r>
                <a:rPr lang="en" sz="1600" dirty="0"/>
                <a:t>Automatically from data or provide parameters</a:t>
              </a:r>
              <a:endParaRPr sz="1600" dirty="0"/>
            </a:p>
          </p:txBody>
        </p:sp>
        <p:sp>
          <p:nvSpPr>
            <p:cNvPr id="21" name="Google Shape;189;p31">
              <a:extLst>
                <a:ext uri="{FF2B5EF4-FFF2-40B4-BE49-F238E27FC236}">
                  <a16:creationId xmlns:a16="http://schemas.microsoft.com/office/drawing/2014/main" id="{B1F9BA50-F985-A140-AC8A-34058050B728}"/>
                </a:ext>
              </a:extLst>
            </p:cNvPr>
            <p:cNvSpPr/>
            <p:nvPr/>
          </p:nvSpPr>
          <p:spPr>
            <a:xfrm rot="12739603">
              <a:off x="6012146" y="5221970"/>
              <a:ext cx="954221" cy="33987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3754BD-094F-5840-9E47-9B86C5AD1628}"/>
              </a:ext>
            </a:extLst>
          </p:cNvPr>
          <p:cNvGrpSpPr/>
          <p:nvPr/>
        </p:nvGrpSpPr>
        <p:grpSpPr>
          <a:xfrm>
            <a:off x="3583132" y="1329256"/>
            <a:ext cx="3369423" cy="1350851"/>
            <a:chOff x="4178217" y="1605029"/>
            <a:chExt cx="3369423" cy="1350851"/>
          </a:xfrm>
        </p:grpSpPr>
        <p:sp>
          <p:nvSpPr>
            <p:cNvPr id="15" name="Google Shape;183;p31">
              <a:extLst>
                <a:ext uri="{FF2B5EF4-FFF2-40B4-BE49-F238E27FC236}">
                  <a16:creationId xmlns:a16="http://schemas.microsoft.com/office/drawing/2014/main" id="{00ACBF1D-247E-EF44-BA61-152B66185F84}"/>
                </a:ext>
              </a:extLst>
            </p:cNvPr>
            <p:cNvSpPr txBox="1"/>
            <p:nvPr/>
          </p:nvSpPr>
          <p:spPr>
            <a:xfrm>
              <a:off x="4178217" y="1605029"/>
              <a:ext cx="3369423" cy="328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Wide choice of built-in models (&gt; 70)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F(Q), S(Q) &amp; F(Q)*S(Q)</a:t>
              </a:r>
              <a:endParaRPr sz="1600" dirty="0"/>
            </a:p>
          </p:txBody>
        </p:sp>
        <p:sp>
          <p:nvSpPr>
            <p:cNvPr id="22" name="Google Shape;190;p31">
              <a:extLst>
                <a:ext uri="{FF2B5EF4-FFF2-40B4-BE49-F238E27FC236}">
                  <a16:creationId xmlns:a16="http://schemas.microsoft.com/office/drawing/2014/main" id="{D4EB9BCF-8574-3A4B-B308-F047DA42BA74}"/>
                </a:ext>
              </a:extLst>
            </p:cNvPr>
            <p:cNvSpPr/>
            <p:nvPr/>
          </p:nvSpPr>
          <p:spPr>
            <a:xfrm rot="6333609">
              <a:off x="5494051" y="2478997"/>
              <a:ext cx="737757" cy="21600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DAA76C-3071-1C47-AFB2-039EB386A44D}"/>
              </a:ext>
            </a:extLst>
          </p:cNvPr>
          <p:cNvGrpSpPr/>
          <p:nvPr/>
        </p:nvGrpSpPr>
        <p:grpSpPr>
          <a:xfrm>
            <a:off x="8857791" y="1255062"/>
            <a:ext cx="1870684" cy="1158805"/>
            <a:chOff x="8857791" y="1705004"/>
            <a:chExt cx="1870684" cy="1158805"/>
          </a:xfrm>
        </p:grpSpPr>
        <p:sp>
          <p:nvSpPr>
            <p:cNvPr id="12" name="Google Shape;180;p31">
              <a:extLst>
                <a:ext uri="{FF2B5EF4-FFF2-40B4-BE49-F238E27FC236}">
                  <a16:creationId xmlns:a16="http://schemas.microsoft.com/office/drawing/2014/main" id="{CAA82A9E-040B-4544-A786-8CB197F70576}"/>
                </a:ext>
              </a:extLst>
            </p:cNvPr>
            <p:cNvSpPr txBox="1"/>
            <p:nvPr/>
          </p:nvSpPr>
          <p:spPr>
            <a:xfrm>
              <a:off x="8857791" y="1705004"/>
              <a:ext cx="1870684" cy="182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Single, batch and  simultaneous fitting</a:t>
              </a:r>
              <a:endParaRPr sz="1600" dirty="0"/>
            </a:p>
          </p:txBody>
        </p:sp>
        <p:sp>
          <p:nvSpPr>
            <p:cNvPr id="23" name="Google Shape;191;p31">
              <a:extLst>
                <a:ext uri="{FF2B5EF4-FFF2-40B4-BE49-F238E27FC236}">
                  <a16:creationId xmlns:a16="http://schemas.microsoft.com/office/drawing/2014/main" id="{C0BF1128-9753-5341-8F7D-43F12C2056AA}"/>
                </a:ext>
              </a:extLst>
            </p:cNvPr>
            <p:cNvSpPr/>
            <p:nvPr/>
          </p:nvSpPr>
          <p:spPr>
            <a:xfrm rot="7518490">
              <a:off x="9033470" y="2422671"/>
              <a:ext cx="587051" cy="29522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E3351FC8-BC34-784C-9D77-73F9BAF7AD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sv-SE" dirty="0"/>
              <a:t>70+ </a:t>
            </a:r>
            <a:r>
              <a:rPr lang="sv-SE" dirty="0" err="1"/>
              <a:t>models</a:t>
            </a:r>
            <a:r>
              <a:rPr lang="sv-SE" dirty="0"/>
              <a:t> to </a:t>
            </a:r>
            <a:r>
              <a:rPr lang="sv-SE" dirty="0" err="1"/>
              <a:t>explain</a:t>
            </a:r>
            <a:r>
              <a:rPr lang="sv-SE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60914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527B1-9590-9442-BB95-EF12D380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SESANS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FEB7F-CB73-0E4D-8FE1-F99670C3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9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2EAF59F-EE10-9043-9B2C-CCA45610F6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SasView</a:t>
            </a:r>
            <a:r>
              <a:rPr lang="en-GB" dirty="0"/>
              <a:t> provides functionality for analysing SESANS data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2D4A4-EFB5-6A46-9D70-7AB1831F2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81" y="2662464"/>
            <a:ext cx="8855714" cy="38128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3E1E9D-8B36-D84A-A934-880E45860F17}"/>
              </a:ext>
            </a:extLst>
          </p:cNvPr>
          <p:cNvSpPr/>
          <p:nvPr/>
        </p:nvSpPr>
        <p:spPr>
          <a:xfrm>
            <a:off x="1474762" y="1500743"/>
            <a:ext cx="69323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recognizes SESANS data and starts specific workflow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Hankel Transform of SANS models 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to all </a:t>
            </a:r>
            <a:r>
              <a:rPr lang="en-US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models</a:t>
            </a:r>
            <a:endParaRPr lang="en-US" sz="80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07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ESS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9DC"/>
      </a:accent1>
      <a:accent2>
        <a:srgbClr val="003366"/>
      </a:accent2>
      <a:accent3>
        <a:srgbClr val="99BE00"/>
      </a:accent3>
      <a:accent4>
        <a:srgbClr val="006646"/>
      </a:accent4>
      <a:accent5>
        <a:srgbClr val="FF7D00"/>
      </a:accent5>
      <a:accent6>
        <a:srgbClr val="821482"/>
      </a:accent6>
      <a:hlink>
        <a:srgbClr val="0099DC"/>
      </a:hlink>
      <a:folHlink>
        <a:srgbClr val="0099DC"/>
      </a:folHlink>
    </a:clrScheme>
    <a:fontScheme name="ES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>
            <a:solidFill>
              <a:srgbClr val="666666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S0013_ESS_191217" id="{25A5AE2A-28F6-4104-8C72-7304B1F48254}" vid="{320E9B42-7F55-4E52-AA64-0C45CA88F26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87684</TotalTime>
  <Words>827</Words>
  <Application>Microsoft Macintosh PowerPoint</Application>
  <PresentationFormat>Widescreen</PresentationFormat>
  <Paragraphs>180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Cambria Math</vt:lpstr>
      <vt:lpstr>Courier New</vt:lpstr>
      <vt:lpstr>Segoe UI</vt:lpstr>
      <vt:lpstr>Segoe UI Light</vt:lpstr>
      <vt:lpstr>Segoe UI Semibold</vt:lpstr>
      <vt:lpstr>Wingdings</vt:lpstr>
      <vt:lpstr>Office-tema</vt:lpstr>
      <vt:lpstr> A ‘Swiss Army Knife’ for SAS Data Analysis</vt:lpstr>
      <vt:lpstr>User Journey</vt:lpstr>
      <vt:lpstr>Typical SasView workflow</vt:lpstr>
      <vt:lpstr>Defining model is crucial for data analysis</vt:lpstr>
      <vt:lpstr>Fitting model to data is typically done through χ2 optimization</vt:lpstr>
      <vt:lpstr>The SasView approach</vt:lpstr>
      <vt:lpstr>User support</vt:lpstr>
      <vt:lpstr>Fitting in SasView</vt:lpstr>
      <vt:lpstr>SESANS data</vt:lpstr>
      <vt:lpstr>Plugin models</vt:lpstr>
      <vt:lpstr>Other SasView functionality </vt:lpstr>
      <vt:lpstr>New features</vt:lpstr>
      <vt:lpstr>Future developments</vt:lpstr>
      <vt:lpstr>Beyond Graphical User Interface (GUI) </vt:lpstr>
      <vt:lpstr>Beyond SasView</vt:lpstr>
      <vt:lpstr>How to contribute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Richter</dc:creator>
  <cp:lastModifiedBy>Wojciech Potrzebowski</cp:lastModifiedBy>
  <cp:revision>524</cp:revision>
  <cp:lastPrinted>2019-03-08T10:27:30Z</cp:lastPrinted>
  <dcterms:created xsi:type="dcterms:W3CDTF">2020-03-09T09:07:28Z</dcterms:created>
  <dcterms:modified xsi:type="dcterms:W3CDTF">2023-08-23T09:25:06Z</dcterms:modified>
</cp:coreProperties>
</file>